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0693400" cy="7556500"/>
  <p:notesSz cx="6858000" cy="9144000"/>
  <p:embeddedFontLst>
    <p:embeddedFont>
      <p:font typeface="League Gothic" charset="1" panose="00000500000000000000"/>
      <p:regular r:id="rId32"/>
    </p:embeddedFont>
    <p:embeddedFont>
      <p:font typeface="Glacial Indifference" charset="1" panose="00000000000000000000"/>
      <p:regular r:id="rId33"/>
    </p:embeddedFont>
    <p:embeddedFont>
      <p:font typeface="Montserrat" charset="1" panose="00000500000000000000"/>
      <p:regular r:id="rId34"/>
    </p:embeddedFont>
    <p:embeddedFont>
      <p:font typeface="Angelica" charset="1" panose="02000503080000020004"/>
      <p:regular r:id="rId35"/>
    </p:embeddedFont>
    <p:embeddedFont>
      <p:font typeface="RoxboroughCF" charset="1" panose="00000500000000000000"/>
      <p:regular r:id="rId36"/>
    </p:embeddedFont>
    <p:embeddedFont>
      <p:font typeface="Big Shoulders Display Bold" charset="1" panose="00000000000000000000"/>
      <p:regular r:id="rId37"/>
    </p:embeddedFont>
    <p:embeddedFont>
      <p:font typeface="Montserrat Bold" charset="1" panose="00000800000000000000"/>
      <p:regular r:id="rId38"/>
    </p:embeddedFont>
    <p:embeddedFont>
      <p:font typeface="Inter" charset="1" panose="020B0502030000000004"/>
      <p:regular r:id="rId39"/>
    </p:embeddedFont>
    <p:embeddedFont>
      <p:font typeface="Playfair Display Bold" charset="1" panose="00000000000000000000"/>
      <p:regular r:id="rId40"/>
    </p:embeddedFont>
    <p:embeddedFont>
      <p:font typeface="Inter Bold" charset="1" panose="020B0802030000000004"/>
      <p:regular r:id="rId41"/>
    </p:embeddedFont>
    <p:embeddedFont>
      <p:font typeface="Montserrat Ultra-Bold" charset="1" panose="00000900000000000000"/>
      <p:regular r:id="rId42"/>
    </p:embeddedFont>
    <p:embeddedFont>
      <p:font typeface="Garet ExtraBold" charset="1" panose="00000000000000000000"/>
      <p:regular r:id="rId43"/>
    </p:embeddedFont>
    <p:embeddedFont>
      <p:font typeface="Garet Light" charset="1" panose="00000000000000000000"/>
      <p:regular r:id="rId44"/>
    </p:embeddedFont>
    <p:embeddedFont>
      <p:font typeface="RoxboroughCF Medium" charset="1" panose="00000600000000000000"/>
      <p:regular r:id="rId45"/>
    </p:embeddedFont>
    <p:embeddedFont>
      <p:font typeface="RoxboroughCF Bold" charset="1" panose="00000800000000000000"/>
      <p:regular r:id="rId46"/>
    </p:embeddedFont>
    <p:embeddedFont>
      <p:font typeface="RoxboroughCF Light" charset="1" panose="00000400000000000000"/>
      <p:regular r:id="rId47"/>
    </p:embeddedFont>
    <p:embeddedFont>
      <p:font typeface="Glacial Indifference Bold" charset="1" panose="000008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10.png" Type="http://schemas.openxmlformats.org/officeDocument/2006/relationships/image"/><Relationship Id="rId2" Target="../media/image11.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5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13" Target="../media/image10.png" Type="http://schemas.openxmlformats.org/officeDocument/2006/relationships/image"/><Relationship Id="rId2" Target="../media/image11.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6.jpeg" Type="http://schemas.openxmlformats.org/officeDocument/2006/relationships/image"/><Relationship Id="rId4" Target="../media/image5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14" Target="../media/image69.png" Type="http://schemas.openxmlformats.org/officeDocument/2006/relationships/image"/><Relationship Id="rId15" Target="../media/image70.svg" Type="http://schemas.openxmlformats.org/officeDocument/2006/relationships/image"/><Relationship Id="rId2" Target="../media/image11.jpe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79.jpeg" Type="http://schemas.openxmlformats.org/officeDocument/2006/relationships/image"/><Relationship Id="rId14" Target="../media/VAGdBM1cEIw.mp4" Type="http://schemas.openxmlformats.org/officeDocument/2006/relationships/video"/><Relationship Id="rId15" Target="../media/VAGdBM1cEIw.mp4" Type="http://schemas.microsoft.com/office/2007/relationships/media"/><Relationship Id="rId2" Target="../media/image11.jpeg" Type="http://schemas.openxmlformats.org/officeDocument/2006/relationships/image"/><Relationship Id="rId3" Target="../media/image71.jpeg" Type="http://schemas.openxmlformats.org/officeDocument/2006/relationships/image"/><Relationship Id="rId4" Target="../media/image72.jpeg" Type="http://schemas.openxmlformats.org/officeDocument/2006/relationships/image"/><Relationship Id="rId5" Target="../media/image73.jpeg" Type="http://schemas.openxmlformats.org/officeDocument/2006/relationships/image"/><Relationship Id="rId6" Target="../media/image74.jpeg" Type="http://schemas.openxmlformats.org/officeDocument/2006/relationships/image"/><Relationship Id="rId7" Target="../media/image75.png" Type="http://schemas.openxmlformats.org/officeDocument/2006/relationships/image"/><Relationship Id="rId8" Target="../media/image76.svg" Type="http://schemas.openxmlformats.org/officeDocument/2006/relationships/image"/><Relationship Id="rId9" Target="../media/image7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svg" Type="http://schemas.openxmlformats.org/officeDocument/2006/relationships/image"/><Relationship Id="rId12" Target="../media/image83.jpeg" Type="http://schemas.openxmlformats.org/officeDocument/2006/relationships/image"/><Relationship Id="rId13" Target="../media/VAGc-SYsS9g.mp4" Type="http://schemas.openxmlformats.org/officeDocument/2006/relationships/video"/><Relationship Id="rId14" Target="../media/VAGc-SYsS9g.mp4" Type="http://schemas.microsoft.com/office/2007/relationships/media"/><Relationship Id="rId2" Target="../media/image11.jpeg" Type="http://schemas.openxmlformats.org/officeDocument/2006/relationships/image"/><Relationship Id="rId3" Target="../media/image80.jpeg" Type="http://schemas.openxmlformats.org/officeDocument/2006/relationships/image"/><Relationship Id="rId4" Target="../media/image81.jpeg" Type="http://schemas.openxmlformats.org/officeDocument/2006/relationships/image"/><Relationship Id="rId5" Target="../media/image82.jpe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11" Target="../media/image75.png" Type="http://schemas.openxmlformats.org/officeDocument/2006/relationships/image"/><Relationship Id="rId12" Target="../media/image76.svg" Type="http://schemas.openxmlformats.org/officeDocument/2006/relationships/image"/><Relationship Id="rId13" Target="../media/image88.jpeg" Type="http://schemas.openxmlformats.org/officeDocument/2006/relationships/image"/><Relationship Id="rId14" Target="../media/VAGdBwtTGjA.mp4" Type="http://schemas.openxmlformats.org/officeDocument/2006/relationships/video"/><Relationship Id="rId15" Target="../media/VAGdBwtTGjA.mp4" Type="http://schemas.microsoft.com/office/2007/relationships/media"/><Relationship Id="rId2" Target="../media/image11.jpeg" Type="http://schemas.openxmlformats.org/officeDocument/2006/relationships/image"/><Relationship Id="rId3" Target="../media/image84.jpeg" Type="http://schemas.openxmlformats.org/officeDocument/2006/relationships/image"/><Relationship Id="rId4" Target="../media/image85.jpeg" Type="http://schemas.openxmlformats.org/officeDocument/2006/relationships/image"/><Relationship Id="rId5" Target="../media/image86.jpeg" Type="http://schemas.openxmlformats.org/officeDocument/2006/relationships/image"/><Relationship Id="rId6" Target="../media/image87.jpeg" Type="http://schemas.openxmlformats.org/officeDocument/2006/relationships/image"/><Relationship Id="rId7" Target="../media/image65.png" Type="http://schemas.openxmlformats.org/officeDocument/2006/relationships/image"/><Relationship Id="rId8" Target="../media/image66.svg" Type="http://schemas.openxmlformats.org/officeDocument/2006/relationships/image"/><Relationship Id="rId9" Target="../media/image7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svg" Type="http://schemas.openxmlformats.org/officeDocument/2006/relationships/image"/><Relationship Id="rId11" Target="../media/image91.jpeg" Type="http://schemas.openxmlformats.org/officeDocument/2006/relationships/image"/><Relationship Id="rId12" Target="../media/VAGc-qUIfdI.mp4" Type="http://schemas.openxmlformats.org/officeDocument/2006/relationships/video"/><Relationship Id="rId13" Target="../media/VAGc-qUIfdI.mp4" Type="http://schemas.microsoft.com/office/2007/relationships/media"/><Relationship Id="rId14" Target="../media/image92.jpeg" Type="http://schemas.openxmlformats.org/officeDocument/2006/relationships/image"/><Relationship Id="rId15" Target="../media/image93.jpeg" Type="http://schemas.openxmlformats.org/officeDocument/2006/relationships/image"/><Relationship Id="rId2" Target="../media/image11.jpeg" Type="http://schemas.openxmlformats.org/officeDocument/2006/relationships/image"/><Relationship Id="rId3" Target="../media/image89.jpeg" Type="http://schemas.openxmlformats.org/officeDocument/2006/relationships/image"/><Relationship Id="rId4" Target="../media/image90.jpe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7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94.png" Type="http://schemas.openxmlformats.org/officeDocument/2006/relationships/image"/><Relationship Id="rId4" Target="../media/image9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10.png" Type="http://schemas.openxmlformats.org/officeDocument/2006/relationships/image"/><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96.png" Type="http://schemas.openxmlformats.org/officeDocument/2006/relationships/image"/><Relationship Id="rId4" Target="../media/image9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9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9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9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0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0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02.png" Type="http://schemas.openxmlformats.org/officeDocument/2006/relationships/image"/><Relationship Id="rId4" Target="../media/image103.svg" Type="http://schemas.openxmlformats.org/officeDocument/2006/relationships/image"/><Relationship Id="rId5" Target="../media/image104.png" Type="http://schemas.openxmlformats.org/officeDocument/2006/relationships/image"/><Relationship Id="rId6" Target="../media/image105.svg" Type="http://schemas.openxmlformats.org/officeDocument/2006/relationships/image"/><Relationship Id="rId7" Target="../media/image106.png" Type="http://schemas.openxmlformats.org/officeDocument/2006/relationships/image"/><Relationship Id="rId8" Target="../media/image107.svg" Type="http://schemas.openxmlformats.org/officeDocument/2006/relationships/image"/><Relationship Id="rId9" Target="../media/image10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jpeg" Type="http://schemas.openxmlformats.org/officeDocument/2006/relationships/image"/><Relationship Id="rId14" Target="../media/image36.jpeg" Type="http://schemas.openxmlformats.org/officeDocument/2006/relationships/image"/><Relationship Id="rId15" Target="../media/image8.png" Type="http://schemas.openxmlformats.org/officeDocument/2006/relationships/image"/><Relationship Id="rId16" Target="../media/image9.svg" Type="http://schemas.openxmlformats.org/officeDocument/2006/relationships/image"/><Relationship Id="rId2" Target="../media/image1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5.jpe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6.jpe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10.png" Type="http://schemas.openxmlformats.org/officeDocument/2006/relationships/image"/><Relationship Id="rId12" Target="../media/image49.pn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17" Target="../media/image54.png" Type="http://schemas.openxmlformats.org/officeDocument/2006/relationships/image"/><Relationship Id="rId18" Target="../media/image55.svg" Type="http://schemas.openxmlformats.org/officeDocument/2006/relationships/image"/><Relationship Id="rId2" Target="../media/image11.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10.png" Type="http://schemas.openxmlformats.org/officeDocument/2006/relationships/image"/><Relationship Id="rId12" Target="../media/image49.png" Type="http://schemas.openxmlformats.org/officeDocument/2006/relationships/image"/><Relationship Id="rId2" Target="../media/image11.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10.png" Type="http://schemas.openxmlformats.org/officeDocument/2006/relationships/image"/><Relationship Id="rId2" Target="../media/image11.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12" r="-1069" b="-1512"/>
            </a:stretch>
          </a:blipFill>
        </p:spPr>
      </p:sp>
      <p:sp>
        <p:nvSpPr>
          <p:cNvPr name="TextBox 3" id="3"/>
          <p:cNvSpPr txBox="true"/>
          <p:nvPr/>
        </p:nvSpPr>
        <p:spPr>
          <a:xfrm rot="0">
            <a:off x="1082569" y="1247243"/>
            <a:ext cx="8853431" cy="3033633"/>
          </a:xfrm>
          <a:prstGeom prst="rect">
            <a:avLst/>
          </a:prstGeom>
        </p:spPr>
        <p:txBody>
          <a:bodyPr anchor="t" rtlCol="false" tIns="0" lIns="0" bIns="0" rIns="0">
            <a:spAutoFit/>
          </a:bodyPr>
          <a:lstStyle/>
          <a:p>
            <a:pPr algn="l">
              <a:lnSpc>
                <a:spcPts val="24742"/>
              </a:lnSpc>
            </a:pPr>
            <a:r>
              <a:rPr lang="en-US" sz="17673">
                <a:solidFill>
                  <a:srgbClr val="FAFAFA"/>
                </a:solidFill>
                <a:latin typeface="League Gothic"/>
                <a:ea typeface="League Gothic"/>
                <a:cs typeface="League Gothic"/>
                <a:sym typeface="League Gothic"/>
              </a:rPr>
              <a:t>SOCIAL MEDIA</a:t>
            </a:r>
          </a:p>
        </p:txBody>
      </p:sp>
      <p:grpSp>
        <p:nvGrpSpPr>
          <p:cNvPr name="Group 4" id="4"/>
          <p:cNvGrpSpPr/>
          <p:nvPr/>
        </p:nvGrpSpPr>
        <p:grpSpPr>
          <a:xfrm rot="-211442">
            <a:off x="6746700" y="3481284"/>
            <a:ext cx="2829625" cy="820212"/>
            <a:chOff x="0" y="0"/>
            <a:chExt cx="1350403" cy="391436"/>
          </a:xfrm>
        </p:grpSpPr>
        <p:sp>
          <p:nvSpPr>
            <p:cNvPr name="Freeform 5" id="5"/>
            <p:cNvSpPr/>
            <p:nvPr/>
          </p:nvSpPr>
          <p:spPr>
            <a:xfrm flipH="false" flipV="false" rot="0">
              <a:off x="0" y="0"/>
              <a:ext cx="1350403" cy="391436"/>
            </a:xfrm>
            <a:custGeom>
              <a:avLst/>
              <a:gdLst/>
              <a:ahLst/>
              <a:cxnLst/>
              <a:rect r="r" b="b" t="t" l="l"/>
              <a:pathLst>
                <a:path h="391436" w="1350403">
                  <a:moveTo>
                    <a:pt x="195718" y="0"/>
                  </a:moveTo>
                  <a:lnTo>
                    <a:pt x="1154685" y="0"/>
                  </a:lnTo>
                  <a:cubicBezTo>
                    <a:pt x="1206593" y="0"/>
                    <a:pt x="1256374" y="20620"/>
                    <a:pt x="1293078" y="57324"/>
                  </a:cubicBezTo>
                  <a:cubicBezTo>
                    <a:pt x="1329783" y="94029"/>
                    <a:pt x="1350403" y="143810"/>
                    <a:pt x="1350403" y="195718"/>
                  </a:cubicBezTo>
                  <a:lnTo>
                    <a:pt x="1350403" y="195718"/>
                  </a:lnTo>
                  <a:cubicBezTo>
                    <a:pt x="1350403" y="247625"/>
                    <a:pt x="1329783" y="297407"/>
                    <a:pt x="1293078" y="334111"/>
                  </a:cubicBezTo>
                  <a:cubicBezTo>
                    <a:pt x="1256374" y="370815"/>
                    <a:pt x="1206593" y="391436"/>
                    <a:pt x="1154685" y="391436"/>
                  </a:cubicBezTo>
                  <a:lnTo>
                    <a:pt x="195718" y="391436"/>
                  </a:lnTo>
                  <a:cubicBezTo>
                    <a:pt x="143810" y="391436"/>
                    <a:pt x="94029" y="370815"/>
                    <a:pt x="57324" y="334111"/>
                  </a:cubicBezTo>
                  <a:cubicBezTo>
                    <a:pt x="20620" y="297407"/>
                    <a:pt x="0" y="247625"/>
                    <a:pt x="0" y="195718"/>
                  </a:cubicBezTo>
                  <a:lnTo>
                    <a:pt x="0" y="195718"/>
                  </a:lnTo>
                  <a:cubicBezTo>
                    <a:pt x="0" y="143810"/>
                    <a:pt x="20620" y="94029"/>
                    <a:pt x="57324" y="57324"/>
                  </a:cubicBezTo>
                  <a:cubicBezTo>
                    <a:pt x="94029" y="20620"/>
                    <a:pt x="143810" y="0"/>
                    <a:pt x="195718" y="0"/>
                  </a:cubicBezTo>
                  <a:close/>
                </a:path>
              </a:pathLst>
            </a:custGeom>
            <a:solidFill>
              <a:srgbClr val="FE705D"/>
            </a:solidFill>
          </p:spPr>
        </p:sp>
        <p:sp>
          <p:nvSpPr>
            <p:cNvPr name="TextBox 6" id="6"/>
            <p:cNvSpPr txBox="true"/>
            <p:nvPr/>
          </p:nvSpPr>
          <p:spPr>
            <a:xfrm>
              <a:off x="0" y="-38100"/>
              <a:ext cx="1350403" cy="429536"/>
            </a:xfrm>
            <a:prstGeom prst="rect">
              <a:avLst/>
            </a:prstGeom>
          </p:spPr>
          <p:txBody>
            <a:bodyPr anchor="ctr" rtlCol="false" tIns="52500" lIns="52500" bIns="52500" rIns="52500"/>
            <a:lstStyle/>
            <a:p>
              <a:pPr algn="ctr">
                <a:lnSpc>
                  <a:spcPts val="2025"/>
                </a:lnSpc>
              </a:pPr>
            </a:p>
          </p:txBody>
        </p:sp>
      </p:grpSp>
      <p:sp>
        <p:nvSpPr>
          <p:cNvPr name="Freeform 7" id="7"/>
          <p:cNvSpPr/>
          <p:nvPr/>
        </p:nvSpPr>
        <p:spPr>
          <a:xfrm flipH="false" flipV="false" rot="0">
            <a:off x="1082569" y="4022518"/>
            <a:ext cx="5212147" cy="2925317"/>
          </a:xfrm>
          <a:custGeom>
            <a:avLst/>
            <a:gdLst/>
            <a:ahLst/>
            <a:cxnLst/>
            <a:rect r="r" b="b" t="t" l="l"/>
            <a:pathLst>
              <a:path h="2925317" w="5212147">
                <a:moveTo>
                  <a:pt x="0" y="0"/>
                </a:moveTo>
                <a:lnTo>
                  <a:pt x="5212147" y="0"/>
                </a:lnTo>
                <a:lnTo>
                  <a:pt x="5212147" y="2925318"/>
                </a:lnTo>
                <a:lnTo>
                  <a:pt x="0" y="2925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913200" y="4661395"/>
            <a:ext cx="2570683" cy="1690224"/>
          </a:xfrm>
          <a:custGeom>
            <a:avLst/>
            <a:gdLst/>
            <a:ahLst/>
            <a:cxnLst/>
            <a:rect r="r" b="b" t="t" l="l"/>
            <a:pathLst>
              <a:path h="1690224" w="2570683">
                <a:moveTo>
                  <a:pt x="0" y="0"/>
                </a:moveTo>
                <a:lnTo>
                  <a:pt x="2570683" y="0"/>
                </a:lnTo>
                <a:lnTo>
                  <a:pt x="2570683" y="1690224"/>
                </a:lnTo>
                <a:lnTo>
                  <a:pt x="0" y="16902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744359" y="6119757"/>
            <a:ext cx="864834" cy="828079"/>
          </a:xfrm>
          <a:custGeom>
            <a:avLst/>
            <a:gdLst/>
            <a:ahLst/>
            <a:cxnLst/>
            <a:rect r="r" b="b" t="t" l="l"/>
            <a:pathLst>
              <a:path h="828079" w="864834">
                <a:moveTo>
                  <a:pt x="0" y="0"/>
                </a:moveTo>
                <a:lnTo>
                  <a:pt x="864834" y="0"/>
                </a:lnTo>
                <a:lnTo>
                  <a:pt x="864834" y="828079"/>
                </a:lnTo>
                <a:lnTo>
                  <a:pt x="0" y="8280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6501371" y="5485177"/>
            <a:ext cx="351941" cy="356210"/>
          </a:xfrm>
          <a:custGeom>
            <a:avLst/>
            <a:gdLst/>
            <a:ahLst/>
            <a:cxnLst/>
            <a:rect r="r" b="b" t="t" l="l"/>
            <a:pathLst>
              <a:path h="356210" w="351941">
                <a:moveTo>
                  <a:pt x="0" y="0"/>
                </a:moveTo>
                <a:lnTo>
                  <a:pt x="351941" y="0"/>
                </a:lnTo>
                <a:lnTo>
                  <a:pt x="351941" y="356210"/>
                </a:lnTo>
                <a:lnTo>
                  <a:pt x="0" y="356210"/>
                </a:lnTo>
                <a:lnTo>
                  <a:pt x="0" y="0"/>
                </a:lnTo>
                <a:close/>
              </a:path>
            </a:pathLst>
          </a:custGeom>
          <a:blipFill>
            <a:blip r:embed="rId9">
              <a:extLst>
                <a:ext uri="{96DAC541-7B7A-43D3-8B79-37D633B846F1}">
                  <asvg:svgBlip xmlns:asvg="http://schemas.microsoft.com/office/drawing/2016/SVG/main" r:embed="rId10"/>
                </a:ext>
              </a:extLst>
            </a:blip>
            <a:stretch>
              <a:fillRect l="-122527" t="0" r="0" b="-112440"/>
            </a:stretch>
          </a:blipFill>
        </p:spPr>
      </p:sp>
      <p:sp>
        <p:nvSpPr>
          <p:cNvPr name="Freeform 11" id="11"/>
          <p:cNvSpPr/>
          <p:nvPr/>
        </p:nvSpPr>
        <p:spPr>
          <a:xfrm flipH="false" flipV="false" rot="0">
            <a:off x="452476" y="268032"/>
            <a:ext cx="5056808" cy="1861397"/>
          </a:xfrm>
          <a:custGeom>
            <a:avLst/>
            <a:gdLst/>
            <a:ahLst/>
            <a:cxnLst/>
            <a:rect r="r" b="b" t="t" l="l"/>
            <a:pathLst>
              <a:path h="1861397" w="5056808">
                <a:moveTo>
                  <a:pt x="0" y="0"/>
                </a:moveTo>
                <a:lnTo>
                  <a:pt x="5056809" y="0"/>
                </a:lnTo>
                <a:lnTo>
                  <a:pt x="5056809" y="1861397"/>
                </a:lnTo>
                <a:lnTo>
                  <a:pt x="0" y="1861397"/>
                </a:lnTo>
                <a:lnTo>
                  <a:pt x="0" y="0"/>
                </a:lnTo>
                <a:close/>
              </a:path>
            </a:pathLst>
          </a:custGeom>
          <a:blipFill>
            <a:blip r:embed="rId11"/>
            <a:stretch>
              <a:fillRect l="0" t="-80107" r="0" b="-87283"/>
            </a:stretch>
          </a:blipFill>
        </p:spPr>
      </p:sp>
      <p:sp>
        <p:nvSpPr>
          <p:cNvPr name="TextBox 12" id="12"/>
          <p:cNvSpPr txBox="true"/>
          <p:nvPr/>
        </p:nvSpPr>
        <p:spPr>
          <a:xfrm rot="-211442">
            <a:off x="6986103" y="3422686"/>
            <a:ext cx="2344965" cy="842337"/>
          </a:xfrm>
          <a:prstGeom prst="rect">
            <a:avLst/>
          </a:prstGeom>
        </p:spPr>
        <p:txBody>
          <a:bodyPr anchor="t" rtlCol="false" tIns="0" lIns="0" bIns="0" rIns="0">
            <a:spAutoFit/>
          </a:bodyPr>
          <a:lstStyle/>
          <a:p>
            <a:pPr algn="ctr">
              <a:lnSpc>
                <a:spcPts val="6894"/>
              </a:lnSpc>
            </a:pPr>
            <a:r>
              <a:rPr lang="en-US" sz="4924">
                <a:solidFill>
                  <a:srgbClr val="000000"/>
                </a:solidFill>
                <a:latin typeface="Glacial Indifference"/>
                <a:ea typeface="Glacial Indifference"/>
                <a:cs typeface="Glacial Indifference"/>
                <a:sym typeface="Glacial Indifference"/>
              </a:rPr>
              <a:t>REPORT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12" r="-1069" b="-1512"/>
            </a:stretch>
          </a:blipFill>
        </p:spPr>
      </p:sp>
      <p:sp>
        <p:nvSpPr>
          <p:cNvPr name="AutoShape 3" id="3"/>
          <p:cNvSpPr/>
          <p:nvPr/>
        </p:nvSpPr>
        <p:spPr>
          <a:xfrm flipV="true">
            <a:off x="7113632" y="817724"/>
            <a:ext cx="0" cy="3657820"/>
          </a:xfrm>
          <a:prstGeom prst="line">
            <a:avLst/>
          </a:prstGeom>
          <a:ln cap="flat" w="28575">
            <a:solidFill>
              <a:srgbClr val="FFD568"/>
            </a:solidFill>
            <a:prstDash val="solid"/>
            <a:headEnd type="none" len="sm" w="sm"/>
            <a:tailEnd type="none" len="sm" w="sm"/>
          </a:ln>
        </p:spPr>
      </p:sp>
      <p:grpSp>
        <p:nvGrpSpPr>
          <p:cNvPr name="Group 4" id="4"/>
          <p:cNvGrpSpPr/>
          <p:nvPr/>
        </p:nvGrpSpPr>
        <p:grpSpPr>
          <a:xfrm rot="0">
            <a:off x="2709084" y="401810"/>
            <a:ext cx="4946908" cy="664916"/>
            <a:chOff x="0" y="0"/>
            <a:chExt cx="6954017" cy="934692"/>
          </a:xfrm>
        </p:grpSpPr>
        <p:sp>
          <p:nvSpPr>
            <p:cNvPr name="Freeform 5" id="5"/>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FFD568"/>
            </a:solidFill>
          </p:spPr>
        </p:sp>
      </p:grpSp>
      <p:grpSp>
        <p:nvGrpSpPr>
          <p:cNvPr name="Group 6" id="6"/>
          <p:cNvGrpSpPr/>
          <p:nvPr/>
        </p:nvGrpSpPr>
        <p:grpSpPr>
          <a:xfrm rot="0">
            <a:off x="359413" y="1837694"/>
            <a:ext cx="9774928" cy="4792047"/>
            <a:chOff x="0" y="0"/>
            <a:chExt cx="13125207" cy="6434483"/>
          </a:xfrm>
        </p:grpSpPr>
        <p:sp>
          <p:nvSpPr>
            <p:cNvPr name="Freeform 7" id="7"/>
            <p:cNvSpPr/>
            <p:nvPr/>
          </p:nvSpPr>
          <p:spPr>
            <a:xfrm flipH="false" flipV="false" rot="0">
              <a:off x="0" y="0"/>
              <a:ext cx="13125207" cy="6434483"/>
            </a:xfrm>
            <a:custGeom>
              <a:avLst/>
              <a:gdLst/>
              <a:ahLst/>
              <a:cxnLst/>
              <a:rect r="r" b="b" t="t" l="l"/>
              <a:pathLst>
                <a:path h="6434483" w="13125207">
                  <a:moveTo>
                    <a:pt x="13000747" y="6434483"/>
                  </a:moveTo>
                  <a:lnTo>
                    <a:pt x="124460" y="6434483"/>
                  </a:lnTo>
                  <a:cubicBezTo>
                    <a:pt x="55880" y="6434483"/>
                    <a:pt x="0" y="6378603"/>
                    <a:pt x="0" y="6310023"/>
                  </a:cubicBezTo>
                  <a:lnTo>
                    <a:pt x="0" y="124460"/>
                  </a:lnTo>
                  <a:cubicBezTo>
                    <a:pt x="0" y="55880"/>
                    <a:pt x="55880" y="0"/>
                    <a:pt x="124460" y="0"/>
                  </a:cubicBezTo>
                  <a:lnTo>
                    <a:pt x="13000748" y="0"/>
                  </a:lnTo>
                  <a:cubicBezTo>
                    <a:pt x="13069326" y="0"/>
                    <a:pt x="13125207" y="55880"/>
                    <a:pt x="13125207" y="124460"/>
                  </a:cubicBezTo>
                  <a:lnTo>
                    <a:pt x="13125207" y="6310023"/>
                  </a:lnTo>
                  <a:cubicBezTo>
                    <a:pt x="13125207" y="6378603"/>
                    <a:pt x="13069326" y="6434483"/>
                    <a:pt x="13000748" y="6434483"/>
                  </a:cubicBezTo>
                  <a:close/>
                </a:path>
              </a:pathLst>
            </a:custGeom>
            <a:solidFill>
              <a:srgbClr val="9CD5E1"/>
            </a:solidFill>
          </p:spPr>
        </p:sp>
      </p:grpSp>
      <p:grpSp>
        <p:nvGrpSpPr>
          <p:cNvPr name="Group 8" id="8"/>
          <p:cNvGrpSpPr/>
          <p:nvPr/>
        </p:nvGrpSpPr>
        <p:grpSpPr>
          <a:xfrm rot="0">
            <a:off x="-452985" y="6957284"/>
            <a:ext cx="1624795" cy="1624795"/>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10" id="10"/>
          <p:cNvSpPr/>
          <p:nvPr/>
        </p:nvSpPr>
        <p:spPr>
          <a:xfrm flipH="false" flipV="false" rot="0">
            <a:off x="-299199" y="-519577"/>
            <a:ext cx="1812543" cy="1275577"/>
          </a:xfrm>
          <a:custGeom>
            <a:avLst/>
            <a:gdLst/>
            <a:ahLst/>
            <a:cxnLst/>
            <a:rect r="r" b="b" t="t" l="l"/>
            <a:pathLst>
              <a:path h="1275577" w="1812543">
                <a:moveTo>
                  <a:pt x="0" y="0"/>
                </a:moveTo>
                <a:lnTo>
                  <a:pt x="1812543" y="0"/>
                </a:lnTo>
                <a:lnTo>
                  <a:pt x="1812543" y="1275577"/>
                </a:lnTo>
                <a:lnTo>
                  <a:pt x="0" y="1275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9851811" y="167723"/>
            <a:ext cx="2401278" cy="2396912"/>
          </a:xfrm>
          <a:custGeom>
            <a:avLst/>
            <a:gdLst/>
            <a:ahLst/>
            <a:cxnLst/>
            <a:rect r="r" b="b" t="t" l="l"/>
            <a:pathLst>
              <a:path h="2396912" w="2401278">
                <a:moveTo>
                  <a:pt x="0" y="0"/>
                </a:moveTo>
                <a:lnTo>
                  <a:pt x="2401278" y="0"/>
                </a:lnTo>
                <a:lnTo>
                  <a:pt x="2401278" y="2396911"/>
                </a:lnTo>
                <a:lnTo>
                  <a:pt x="0" y="23969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8645925" y="6487276"/>
            <a:ext cx="296806" cy="920327"/>
          </a:xfrm>
          <a:custGeom>
            <a:avLst/>
            <a:gdLst/>
            <a:ahLst/>
            <a:cxnLst/>
            <a:rect r="r" b="b" t="t" l="l"/>
            <a:pathLst>
              <a:path h="920327" w="296806">
                <a:moveTo>
                  <a:pt x="0" y="0"/>
                </a:moveTo>
                <a:lnTo>
                  <a:pt x="296806" y="0"/>
                </a:lnTo>
                <a:lnTo>
                  <a:pt x="296806" y="920328"/>
                </a:lnTo>
                <a:lnTo>
                  <a:pt x="0" y="9203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9354804" y="6629740"/>
            <a:ext cx="1812543" cy="1275577"/>
          </a:xfrm>
          <a:custGeom>
            <a:avLst/>
            <a:gdLst/>
            <a:ahLst/>
            <a:cxnLst/>
            <a:rect r="r" b="b" t="t" l="l"/>
            <a:pathLst>
              <a:path h="1275577" w="1812543">
                <a:moveTo>
                  <a:pt x="0" y="0"/>
                </a:moveTo>
                <a:lnTo>
                  <a:pt x="1812543" y="0"/>
                </a:lnTo>
                <a:lnTo>
                  <a:pt x="1812543" y="1275578"/>
                </a:lnTo>
                <a:lnTo>
                  <a:pt x="0" y="1275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889694" y="-351796"/>
            <a:ext cx="296806" cy="920327"/>
          </a:xfrm>
          <a:custGeom>
            <a:avLst/>
            <a:gdLst/>
            <a:ahLst/>
            <a:cxnLst/>
            <a:rect r="r" b="b" t="t" l="l"/>
            <a:pathLst>
              <a:path h="920327" w="296806">
                <a:moveTo>
                  <a:pt x="0" y="0"/>
                </a:moveTo>
                <a:lnTo>
                  <a:pt x="296805" y="0"/>
                </a:lnTo>
                <a:lnTo>
                  <a:pt x="296805" y="920327"/>
                </a:lnTo>
                <a:lnTo>
                  <a:pt x="0" y="9203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6582940" y="1366179"/>
            <a:ext cx="1082599" cy="1082599"/>
          </a:xfrm>
          <a:custGeom>
            <a:avLst/>
            <a:gdLst/>
            <a:ahLst/>
            <a:cxnLst/>
            <a:rect r="r" b="b" t="t" l="l"/>
            <a:pathLst>
              <a:path h="1082599" w="1082599">
                <a:moveTo>
                  <a:pt x="0" y="0"/>
                </a:moveTo>
                <a:lnTo>
                  <a:pt x="1082599" y="0"/>
                </a:lnTo>
                <a:lnTo>
                  <a:pt x="1082599" y="1082599"/>
                </a:lnTo>
                <a:lnTo>
                  <a:pt x="0" y="10825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2728982" y="567760"/>
            <a:ext cx="4907113" cy="342426"/>
          </a:xfrm>
          <a:prstGeom prst="rect">
            <a:avLst/>
          </a:prstGeom>
        </p:spPr>
        <p:txBody>
          <a:bodyPr anchor="t" rtlCol="false" tIns="0" lIns="0" bIns="0" rIns="0">
            <a:spAutoFit/>
          </a:bodyPr>
          <a:lstStyle/>
          <a:p>
            <a:pPr algn="ctr">
              <a:lnSpc>
                <a:spcPts val="2632"/>
              </a:lnSpc>
            </a:pPr>
            <a:r>
              <a:rPr lang="en-US" b="true" sz="2371" spc="23">
                <a:solidFill>
                  <a:srgbClr val="1E2052"/>
                </a:solidFill>
                <a:latin typeface="Playfair Display Bold"/>
                <a:ea typeface="Playfair Display Bold"/>
                <a:cs typeface="Playfair Display Bold"/>
                <a:sym typeface="Playfair Display Bold"/>
              </a:rPr>
              <a:t>SWOT ANALYSIS</a:t>
            </a:r>
          </a:p>
        </p:txBody>
      </p:sp>
      <p:sp>
        <p:nvSpPr>
          <p:cNvPr name="TextBox 17" id="17"/>
          <p:cNvSpPr txBox="true"/>
          <p:nvPr/>
        </p:nvSpPr>
        <p:spPr>
          <a:xfrm rot="0">
            <a:off x="634633" y="2232794"/>
            <a:ext cx="9095811" cy="3693744"/>
          </a:xfrm>
          <a:prstGeom prst="rect">
            <a:avLst/>
          </a:prstGeom>
        </p:spPr>
        <p:txBody>
          <a:bodyPr anchor="t" rtlCol="false" tIns="0" lIns="0" bIns="0" rIns="0">
            <a:spAutoFit/>
          </a:bodyPr>
          <a:lstStyle/>
          <a:p>
            <a:pPr algn="l">
              <a:lnSpc>
                <a:spcPts val="2856"/>
              </a:lnSpc>
            </a:pPr>
          </a:p>
          <a:p>
            <a:pPr algn="l" marL="416686" indent="-208343" lvl="1">
              <a:lnSpc>
                <a:spcPts val="2856"/>
              </a:lnSpc>
              <a:buFont typeface="Arial"/>
              <a:buChar char="•"/>
            </a:pPr>
            <a:r>
              <a:rPr lang="en-US" sz="1929" spc="19">
                <a:solidFill>
                  <a:srgbClr val="1E2052"/>
                </a:solidFill>
                <a:latin typeface="Inter"/>
                <a:ea typeface="Inter"/>
                <a:cs typeface="Inter"/>
                <a:sym typeface="Inter"/>
              </a:rPr>
              <a:t>Brand</a:t>
            </a:r>
            <a:r>
              <a:rPr lang="en-US" sz="1929" spc="19">
                <a:solidFill>
                  <a:srgbClr val="1E2052"/>
                </a:solidFill>
                <a:latin typeface="Inter"/>
                <a:ea typeface="Inter"/>
                <a:cs typeface="Inter"/>
                <a:sym typeface="Inter"/>
              </a:rPr>
              <a:t> Awareness:</a:t>
            </a:r>
          </a:p>
          <a:p>
            <a:pPr algn="l" marL="259080" indent="-129540" lvl="1">
              <a:lnSpc>
                <a:spcPts val="1775"/>
              </a:lnSpc>
              <a:buAutoNum type="arabicPeriod" startAt="1"/>
            </a:pPr>
            <a:r>
              <a:rPr lang="en-US" sz="1200" spc="12">
                <a:solidFill>
                  <a:srgbClr val="1E2052"/>
                </a:solidFill>
                <a:latin typeface="Inter"/>
                <a:ea typeface="Inter"/>
                <a:cs typeface="Inter"/>
                <a:sym typeface="Inter"/>
              </a:rPr>
              <a:t>Alex Land's brand awareness is limited, hindering its ability to reach a wider audience and compete effectively.</a:t>
            </a:r>
          </a:p>
          <a:p>
            <a:pPr algn="l" marL="416686" indent="-208343" lvl="1">
              <a:lnSpc>
                <a:spcPts val="2856"/>
              </a:lnSpc>
              <a:buFont typeface="Arial"/>
              <a:buChar char="•"/>
            </a:pPr>
            <a:r>
              <a:rPr lang="en-US" sz="1929" spc="19">
                <a:solidFill>
                  <a:srgbClr val="1E2052"/>
                </a:solidFill>
                <a:latin typeface="Inter"/>
                <a:ea typeface="Inter"/>
                <a:cs typeface="Inter"/>
                <a:sym typeface="Inter"/>
              </a:rPr>
              <a:t>un-updated social media platforms:</a:t>
            </a:r>
          </a:p>
          <a:p>
            <a:pPr algn="l" marL="259080" indent="-129540" lvl="1">
              <a:lnSpc>
                <a:spcPts val="1775"/>
              </a:lnSpc>
              <a:buAutoNum type="arabicPeriod" startAt="1"/>
            </a:pPr>
            <a:r>
              <a:rPr lang="en-US" sz="1200" spc="12">
                <a:solidFill>
                  <a:srgbClr val="1E2052"/>
                </a:solidFill>
                <a:latin typeface="Inter"/>
                <a:ea typeface="Inter"/>
                <a:cs typeface="Inter"/>
                <a:sym typeface="Inter"/>
              </a:rPr>
              <a:t>Alex Land's social media platforms are not consistently updated, resulting in low engagement and missed opportunities to connect with potential customers.</a:t>
            </a:r>
          </a:p>
          <a:p>
            <a:pPr algn="l" marL="416686" indent="-208343" lvl="1">
              <a:lnSpc>
                <a:spcPts val="2856"/>
              </a:lnSpc>
              <a:buFont typeface="Arial"/>
              <a:buChar char="•"/>
            </a:pPr>
            <a:r>
              <a:rPr lang="en-US" sz="1929" spc="19">
                <a:solidFill>
                  <a:srgbClr val="1E2052"/>
                </a:solidFill>
                <a:latin typeface="Inter"/>
                <a:ea typeface="Inter"/>
                <a:cs typeface="Inter"/>
                <a:sym typeface="Inter"/>
              </a:rPr>
              <a:t>Not focusing enough on the industry courses they provide :</a:t>
            </a:r>
          </a:p>
          <a:p>
            <a:pPr algn="l" marL="259080" indent="-129540" lvl="1">
              <a:lnSpc>
                <a:spcPts val="1775"/>
              </a:lnSpc>
              <a:buAutoNum type="arabicPeriod" startAt="1"/>
            </a:pPr>
            <a:r>
              <a:rPr lang="en-US" sz="1200" spc="12">
                <a:solidFill>
                  <a:srgbClr val="1E2052"/>
                </a:solidFill>
                <a:latin typeface="Inter"/>
                <a:ea typeface="Inter"/>
                <a:cs typeface="Inter"/>
                <a:sym typeface="Inter"/>
              </a:rPr>
              <a:t>While the courses are a strong asset, Alex Land is not focusing on them enough, they are not advertising them as much as they should.</a:t>
            </a:r>
          </a:p>
          <a:p>
            <a:pPr algn="l" marL="416686" indent="-208343" lvl="1">
              <a:lnSpc>
                <a:spcPts val="2856"/>
              </a:lnSpc>
              <a:buFont typeface="Arial"/>
              <a:buChar char="•"/>
            </a:pPr>
            <a:r>
              <a:rPr lang="en-US" sz="1929" spc="19">
                <a:solidFill>
                  <a:srgbClr val="1E2052"/>
                </a:solidFill>
                <a:latin typeface="Inter"/>
                <a:ea typeface="Inter"/>
                <a:cs typeface="Inter"/>
                <a:sym typeface="Inter"/>
              </a:rPr>
              <a:t>Gap Time Between Product Batches:</a:t>
            </a:r>
          </a:p>
          <a:p>
            <a:pPr algn="l" marL="259080" indent="-129540" lvl="1">
              <a:lnSpc>
                <a:spcPts val="1775"/>
              </a:lnSpc>
              <a:buAutoNum type="arabicPeriod" startAt="1"/>
            </a:pPr>
            <a:r>
              <a:rPr lang="en-US" sz="1200" spc="12">
                <a:solidFill>
                  <a:srgbClr val="1E2052"/>
                </a:solidFill>
                <a:latin typeface="Inter"/>
                <a:ea typeface="Inter"/>
                <a:cs typeface="Inter"/>
                <a:sym typeface="Inter"/>
              </a:rPr>
              <a:t>The significant gap time between product batches leads to customer frustration and potential loss of interest.</a:t>
            </a:r>
          </a:p>
          <a:p>
            <a:pPr algn="l" marL="259080" indent="-129540" lvl="1">
              <a:lnSpc>
                <a:spcPts val="1775"/>
              </a:lnSpc>
              <a:buAutoNum type="arabicPeriod" startAt="1"/>
            </a:pPr>
            <a:r>
              <a:rPr lang="en-US" sz="1200" spc="12">
                <a:solidFill>
                  <a:srgbClr val="1E2052"/>
                </a:solidFill>
                <a:latin typeface="Inter"/>
                <a:ea typeface="Inter"/>
                <a:cs typeface="Inter"/>
                <a:sym typeface="Inter"/>
              </a:rPr>
              <a:t>Followers waiting for new products may seek alternatives if the wait is too long, impacting sales and brand loyalty.</a:t>
            </a:r>
          </a:p>
          <a:p>
            <a:pPr algn="l">
              <a:lnSpc>
                <a:spcPts val="2856"/>
              </a:lnSpc>
            </a:pPr>
          </a:p>
        </p:txBody>
      </p:sp>
      <p:sp>
        <p:nvSpPr>
          <p:cNvPr name="Freeform 18" id="18"/>
          <p:cNvSpPr/>
          <p:nvPr/>
        </p:nvSpPr>
        <p:spPr>
          <a:xfrm flipH="false" flipV="false" rot="0">
            <a:off x="4236956" y="1066726"/>
            <a:ext cx="1891165" cy="795830"/>
          </a:xfrm>
          <a:custGeom>
            <a:avLst/>
            <a:gdLst/>
            <a:ahLst/>
            <a:cxnLst/>
            <a:rect r="r" b="b" t="t" l="l"/>
            <a:pathLst>
              <a:path h="795830" w="1891165">
                <a:moveTo>
                  <a:pt x="0" y="0"/>
                </a:moveTo>
                <a:lnTo>
                  <a:pt x="1891165" y="0"/>
                </a:lnTo>
                <a:lnTo>
                  <a:pt x="1891165" y="795830"/>
                </a:lnTo>
                <a:lnTo>
                  <a:pt x="0" y="795830"/>
                </a:lnTo>
                <a:lnTo>
                  <a:pt x="0" y="0"/>
                </a:lnTo>
                <a:close/>
              </a:path>
            </a:pathLst>
          </a:custGeom>
          <a:blipFill>
            <a:blip r:embed="rId11"/>
            <a:stretch>
              <a:fillRect l="0" t="-60226" r="0" b="-73667"/>
            </a:stretch>
          </a:blipFill>
        </p:spPr>
      </p:sp>
      <p:sp>
        <p:nvSpPr>
          <p:cNvPr name="TextBox 19" id="19"/>
          <p:cNvSpPr txBox="true"/>
          <p:nvPr/>
        </p:nvSpPr>
        <p:spPr>
          <a:xfrm rot="0">
            <a:off x="3945599" y="1955191"/>
            <a:ext cx="2473880" cy="404042"/>
          </a:xfrm>
          <a:prstGeom prst="rect">
            <a:avLst/>
          </a:prstGeom>
        </p:spPr>
        <p:txBody>
          <a:bodyPr anchor="t" rtlCol="false" tIns="0" lIns="0" bIns="0" rIns="0">
            <a:spAutoFit/>
          </a:bodyPr>
          <a:lstStyle/>
          <a:p>
            <a:pPr algn="ctr">
              <a:lnSpc>
                <a:spcPts val="3162"/>
              </a:lnSpc>
            </a:pPr>
            <a:r>
              <a:rPr lang="en-US" b="true" sz="2849" spc="28">
                <a:solidFill>
                  <a:srgbClr val="1E2052"/>
                </a:solidFill>
                <a:latin typeface="Playfair Display Bold"/>
                <a:ea typeface="Playfair Display Bold"/>
                <a:cs typeface="Playfair Display Bold"/>
                <a:sym typeface="Playfair Display Bold"/>
              </a:rPr>
              <a:t>Weaknesses</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12" r="-1069" b="-1512"/>
            </a:stretch>
          </a:blipFill>
        </p:spPr>
      </p:sp>
      <p:sp>
        <p:nvSpPr>
          <p:cNvPr name="AutoShape 3" id="3"/>
          <p:cNvSpPr/>
          <p:nvPr/>
        </p:nvSpPr>
        <p:spPr>
          <a:xfrm>
            <a:off x="2769038" y="756000"/>
            <a:ext cx="6409618" cy="6844"/>
          </a:xfrm>
          <a:prstGeom prst="line">
            <a:avLst/>
          </a:prstGeom>
          <a:ln cap="flat" w="28575">
            <a:solidFill>
              <a:srgbClr val="FFD568"/>
            </a:solidFill>
            <a:prstDash val="solid"/>
            <a:headEnd type="none" len="sm" w="sm"/>
            <a:tailEnd type="none" len="sm" w="sm"/>
          </a:ln>
        </p:spPr>
      </p:sp>
      <p:sp>
        <p:nvSpPr>
          <p:cNvPr name="AutoShape 4" id="4"/>
          <p:cNvSpPr/>
          <p:nvPr/>
        </p:nvSpPr>
        <p:spPr>
          <a:xfrm flipV="true">
            <a:off x="9178656" y="748078"/>
            <a:ext cx="0" cy="3657820"/>
          </a:xfrm>
          <a:prstGeom prst="line">
            <a:avLst/>
          </a:prstGeom>
          <a:ln cap="flat" w="28575">
            <a:solidFill>
              <a:srgbClr val="FFD568"/>
            </a:solidFill>
            <a:prstDash val="solid"/>
            <a:headEnd type="none" len="sm" w="sm"/>
            <a:tailEnd type="none" len="sm" w="sm"/>
          </a:ln>
        </p:spPr>
      </p:sp>
      <p:grpSp>
        <p:nvGrpSpPr>
          <p:cNvPr name="Group 5" id="5"/>
          <p:cNvGrpSpPr/>
          <p:nvPr/>
        </p:nvGrpSpPr>
        <p:grpSpPr>
          <a:xfrm rot="0">
            <a:off x="2872546" y="501044"/>
            <a:ext cx="4946908" cy="664916"/>
            <a:chOff x="0" y="0"/>
            <a:chExt cx="6954017" cy="934692"/>
          </a:xfrm>
        </p:grpSpPr>
        <p:sp>
          <p:nvSpPr>
            <p:cNvPr name="Freeform 6" id="6"/>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FFD568"/>
            </a:solidFill>
          </p:spPr>
        </p:sp>
      </p:grpSp>
      <p:grpSp>
        <p:nvGrpSpPr>
          <p:cNvPr name="Group 7" id="7"/>
          <p:cNvGrpSpPr/>
          <p:nvPr/>
        </p:nvGrpSpPr>
        <p:grpSpPr>
          <a:xfrm rot="0">
            <a:off x="607072" y="1876619"/>
            <a:ext cx="9458576" cy="4862950"/>
            <a:chOff x="0" y="0"/>
            <a:chExt cx="12700428" cy="6529687"/>
          </a:xfrm>
        </p:grpSpPr>
        <p:sp>
          <p:nvSpPr>
            <p:cNvPr name="Freeform 8" id="8"/>
            <p:cNvSpPr/>
            <p:nvPr/>
          </p:nvSpPr>
          <p:spPr>
            <a:xfrm flipH="false" flipV="false" rot="0">
              <a:off x="0" y="0"/>
              <a:ext cx="12700428" cy="6529687"/>
            </a:xfrm>
            <a:custGeom>
              <a:avLst/>
              <a:gdLst/>
              <a:ahLst/>
              <a:cxnLst/>
              <a:rect r="r" b="b" t="t" l="l"/>
              <a:pathLst>
                <a:path h="6529687" w="12700428">
                  <a:moveTo>
                    <a:pt x="12575968" y="6529687"/>
                  </a:moveTo>
                  <a:lnTo>
                    <a:pt x="124460" y="6529687"/>
                  </a:lnTo>
                  <a:cubicBezTo>
                    <a:pt x="55880" y="6529687"/>
                    <a:pt x="0" y="6473807"/>
                    <a:pt x="0" y="6405227"/>
                  </a:cubicBezTo>
                  <a:lnTo>
                    <a:pt x="0" y="124460"/>
                  </a:lnTo>
                  <a:cubicBezTo>
                    <a:pt x="0" y="55880"/>
                    <a:pt x="55880" y="0"/>
                    <a:pt x="124460" y="0"/>
                  </a:cubicBezTo>
                  <a:lnTo>
                    <a:pt x="12575968" y="0"/>
                  </a:lnTo>
                  <a:cubicBezTo>
                    <a:pt x="12644548" y="0"/>
                    <a:pt x="12700428" y="55880"/>
                    <a:pt x="12700428" y="124460"/>
                  </a:cubicBezTo>
                  <a:lnTo>
                    <a:pt x="12700428" y="6405227"/>
                  </a:lnTo>
                  <a:cubicBezTo>
                    <a:pt x="12700428" y="6473807"/>
                    <a:pt x="12644548" y="6529687"/>
                    <a:pt x="12575968" y="6529687"/>
                  </a:cubicBezTo>
                  <a:close/>
                </a:path>
              </a:pathLst>
            </a:custGeom>
            <a:solidFill>
              <a:srgbClr val="FFD568"/>
            </a:solidFill>
          </p:spPr>
        </p:sp>
      </p:grpSp>
      <p:grpSp>
        <p:nvGrpSpPr>
          <p:cNvPr name="Group 9" id="9"/>
          <p:cNvGrpSpPr/>
          <p:nvPr/>
        </p:nvGrpSpPr>
        <p:grpSpPr>
          <a:xfrm rot="0">
            <a:off x="-452985" y="6957284"/>
            <a:ext cx="1624795" cy="162479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11" id="11"/>
          <p:cNvSpPr/>
          <p:nvPr/>
        </p:nvSpPr>
        <p:spPr>
          <a:xfrm flipH="false" flipV="false" rot="0">
            <a:off x="-255575" y="5685288"/>
            <a:ext cx="1079351" cy="1399084"/>
          </a:xfrm>
          <a:custGeom>
            <a:avLst/>
            <a:gdLst/>
            <a:ahLst/>
            <a:cxnLst/>
            <a:rect r="r" b="b" t="t" l="l"/>
            <a:pathLst>
              <a:path h="1399084" w="1079351">
                <a:moveTo>
                  <a:pt x="0" y="0"/>
                </a:moveTo>
                <a:lnTo>
                  <a:pt x="1079352" y="0"/>
                </a:lnTo>
                <a:lnTo>
                  <a:pt x="1079352" y="1399084"/>
                </a:lnTo>
                <a:lnTo>
                  <a:pt x="0" y="13990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99199" y="-519577"/>
            <a:ext cx="1812543" cy="1275577"/>
          </a:xfrm>
          <a:custGeom>
            <a:avLst/>
            <a:gdLst/>
            <a:ahLst/>
            <a:cxnLst/>
            <a:rect r="r" b="b" t="t" l="l"/>
            <a:pathLst>
              <a:path h="1275577" w="1812543">
                <a:moveTo>
                  <a:pt x="0" y="0"/>
                </a:moveTo>
                <a:lnTo>
                  <a:pt x="1812543" y="0"/>
                </a:lnTo>
                <a:lnTo>
                  <a:pt x="1812543" y="1275577"/>
                </a:lnTo>
                <a:lnTo>
                  <a:pt x="0" y="1275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9851811" y="167723"/>
            <a:ext cx="2401278" cy="2396912"/>
          </a:xfrm>
          <a:custGeom>
            <a:avLst/>
            <a:gdLst/>
            <a:ahLst/>
            <a:cxnLst/>
            <a:rect r="r" b="b" t="t" l="l"/>
            <a:pathLst>
              <a:path h="2396912" w="2401278">
                <a:moveTo>
                  <a:pt x="0" y="0"/>
                </a:moveTo>
                <a:lnTo>
                  <a:pt x="2401278" y="0"/>
                </a:lnTo>
                <a:lnTo>
                  <a:pt x="2401278" y="2396911"/>
                </a:lnTo>
                <a:lnTo>
                  <a:pt x="0" y="2396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8645925" y="6487276"/>
            <a:ext cx="296806" cy="920327"/>
          </a:xfrm>
          <a:custGeom>
            <a:avLst/>
            <a:gdLst/>
            <a:ahLst/>
            <a:cxnLst/>
            <a:rect r="r" b="b" t="t" l="l"/>
            <a:pathLst>
              <a:path h="920327" w="296806">
                <a:moveTo>
                  <a:pt x="0" y="0"/>
                </a:moveTo>
                <a:lnTo>
                  <a:pt x="296806" y="0"/>
                </a:lnTo>
                <a:lnTo>
                  <a:pt x="296806" y="920328"/>
                </a:lnTo>
                <a:lnTo>
                  <a:pt x="0" y="9203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9354804" y="6629740"/>
            <a:ext cx="1812543" cy="1275577"/>
          </a:xfrm>
          <a:custGeom>
            <a:avLst/>
            <a:gdLst/>
            <a:ahLst/>
            <a:cxnLst/>
            <a:rect r="r" b="b" t="t" l="l"/>
            <a:pathLst>
              <a:path h="1275577" w="1812543">
                <a:moveTo>
                  <a:pt x="0" y="0"/>
                </a:moveTo>
                <a:lnTo>
                  <a:pt x="1812543" y="0"/>
                </a:lnTo>
                <a:lnTo>
                  <a:pt x="1812543" y="1275578"/>
                </a:lnTo>
                <a:lnTo>
                  <a:pt x="0" y="1275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889694" y="-351796"/>
            <a:ext cx="296806" cy="920327"/>
          </a:xfrm>
          <a:custGeom>
            <a:avLst/>
            <a:gdLst/>
            <a:ahLst/>
            <a:cxnLst/>
            <a:rect r="r" b="b" t="t" l="l"/>
            <a:pathLst>
              <a:path h="920327" w="296806">
                <a:moveTo>
                  <a:pt x="0" y="0"/>
                </a:moveTo>
                <a:lnTo>
                  <a:pt x="296805" y="0"/>
                </a:lnTo>
                <a:lnTo>
                  <a:pt x="296805" y="920327"/>
                </a:lnTo>
                <a:lnTo>
                  <a:pt x="0" y="9203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8585570" y="1181102"/>
            <a:ext cx="1186172" cy="1391034"/>
          </a:xfrm>
          <a:custGeom>
            <a:avLst/>
            <a:gdLst/>
            <a:ahLst/>
            <a:cxnLst/>
            <a:rect r="r" b="b" t="t" l="l"/>
            <a:pathLst>
              <a:path h="1391034" w="1186172">
                <a:moveTo>
                  <a:pt x="0" y="0"/>
                </a:moveTo>
                <a:lnTo>
                  <a:pt x="1186172" y="0"/>
                </a:lnTo>
                <a:lnTo>
                  <a:pt x="1186172" y="1391034"/>
                </a:lnTo>
                <a:lnTo>
                  <a:pt x="0" y="13910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2892443" y="666994"/>
            <a:ext cx="4907113" cy="342426"/>
          </a:xfrm>
          <a:prstGeom prst="rect">
            <a:avLst/>
          </a:prstGeom>
        </p:spPr>
        <p:txBody>
          <a:bodyPr anchor="t" rtlCol="false" tIns="0" lIns="0" bIns="0" rIns="0">
            <a:spAutoFit/>
          </a:bodyPr>
          <a:lstStyle/>
          <a:p>
            <a:pPr algn="ctr">
              <a:lnSpc>
                <a:spcPts val="2632"/>
              </a:lnSpc>
            </a:pPr>
            <a:r>
              <a:rPr lang="en-US" b="true" sz="2371" spc="23">
                <a:solidFill>
                  <a:srgbClr val="1E2052"/>
                </a:solidFill>
                <a:latin typeface="Playfair Display Bold"/>
                <a:ea typeface="Playfair Display Bold"/>
                <a:cs typeface="Playfair Display Bold"/>
                <a:sym typeface="Playfair Display Bold"/>
              </a:rPr>
              <a:t>SWOT ANALYSIS</a:t>
            </a:r>
          </a:p>
        </p:txBody>
      </p:sp>
      <p:sp>
        <p:nvSpPr>
          <p:cNvPr name="TextBox 19" id="19"/>
          <p:cNvSpPr txBox="true"/>
          <p:nvPr/>
        </p:nvSpPr>
        <p:spPr>
          <a:xfrm rot="0">
            <a:off x="932140" y="2686436"/>
            <a:ext cx="8808441" cy="2620874"/>
          </a:xfrm>
          <a:prstGeom prst="rect">
            <a:avLst/>
          </a:prstGeom>
        </p:spPr>
        <p:txBody>
          <a:bodyPr anchor="t" rtlCol="false" tIns="0" lIns="0" bIns="0" rIns="0">
            <a:spAutoFit/>
          </a:bodyPr>
          <a:lstStyle/>
          <a:p>
            <a:pPr algn="l" marL="416686" indent="-208343" lvl="1">
              <a:lnSpc>
                <a:spcPts val="2856"/>
              </a:lnSpc>
              <a:spcBef>
                <a:spcPct val="0"/>
              </a:spcBef>
              <a:buFont typeface="Arial"/>
              <a:buChar char="•"/>
            </a:pPr>
            <a:r>
              <a:rPr lang="en-US" sz="1929" spc="19" strike="noStrike" u="none">
                <a:solidFill>
                  <a:srgbClr val="1E2052"/>
                </a:solidFill>
                <a:latin typeface="Inter"/>
                <a:ea typeface="Inter"/>
                <a:cs typeface="Inter"/>
                <a:sym typeface="Inter"/>
              </a:rPr>
              <a:t>Production Time Delays:</a:t>
            </a:r>
          </a:p>
          <a:p>
            <a:pPr algn="l" marL="237491" indent="-118745" lvl="1">
              <a:lnSpc>
                <a:spcPts val="1628"/>
              </a:lnSpc>
              <a:buAutoNum type="arabicPeriod" startAt="1"/>
            </a:pPr>
            <a:r>
              <a:rPr lang="en-US" sz="1100" spc="11" strike="noStrike" u="none">
                <a:solidFill>
                  <a:srgbClr val="1E2052"/>
                </a:solidFill>
                <a:latin typeface="Inter"/>
                <a:ea typeface="Inter"/>
                <a:cs typeface="Inter"/>
                <a:sym typeface="Inter"/>
              </a:rPr>
              <a:t> Handmade products take longer to create, affecting marketing timelines. </a:t>
            </a:r>
          </a:p>
          <a:p>
            <a:pPr algn="l">
              <a:lnSpc>
                <a:spcPts val="1628"/>
              </a:lnSpc>
            </a:pPr>
          </a:p>
          <a:p>
            <a:pPr algn="l">
              <a:lnSpc>
                <a:spcPts val="1775"/>
              </a:lnSpc>
            </a:pPr>
            <a:r>
              <a:rPr lang="en-US" b="true" sz="1200" spc="12" strike="noStrike" u="none">
                <a:solidFill>
                  <a:srgbClr val="1E2052"/>
                </a:solidFill>
                <a:latin typeface="Inter Bold"/>
                <a:ea typeface="Inter Bold"/>
                <a:cs typeface="Inter Bold"/>
                <a:sym typeface="Inter Bold"/>
              </a:rPr>
              <a:t>Solution: Plan campaigns around available stock, use pre-orders, and showcase production progress to engage customers.losing followers' interest due to gap time between product batches</a:t>
            </a:r>
          </a:p>
          <a:p>
            <a:pPr algn="l">
              <a:lnSpc>
                <a:spcPts val="1775"/>
              </a:lnSpc>
            </a:pPr>
          </a:p>
          <a:p>
            <a:pPr algn="l" marL="416686" indent="-208343" lvl="1">
              <a:lnSpc>
                <a:spcPts val="2856"/>
              </a:lnSpc>
              <a:spcBef>
                <a:spcPct val="0"/>
              </a:spcBef>
              <a:buFont typeface="Arial"/>
              <a:buChar char="•"/>
            </a:pPr>
            <a:r>
              <a:rPr lang="en-US" sz="1929" spc="19" strike="noStrike" u="none">
                <a:solidFill>
                  <a:srgbClr val="1E2052"/>
                </a:solidFill>
                <a:latin typeface="Inter"/>
                <a:ea typeface="Inter"/>
                <a:cs typeface="Inter"/>
                <a:sym typeface="Inter"/>
              </a:rPr>
              <a:t>Low conversion rates:</a:t>
            </a:r>
          </a:p>
          <a:p>
            <a:pPr algn="l" marL="237491" indent="-118745" lvl="1">
              <a:lnSpc>
                <a:spcPts val="1628"/>
              </a:lnSpc>
              <a:buAutoNum type="arabicPeriod" startAt="1"/>
            </a:pPr>
            <a:r>
              <a:rPr lang="en-US" sz="1100" spc="11" strike="noStrike" u="none">
                <a:solidFill>
                  <a:srgbClr val="1E2052"/>
                </a:solidFill>
                <a:latin typeface="Inter"/>
                <a:ea typeface="Inter"/>
                <a:cs typeface="Inter"/>
                <a:sym typeface="Inter"/>
              </a:rPr>
              <a:t>Customers</a:t>
            </a:r>
            <a:r>
              <a:rPr lang="en-US" sz="1100" spc="11" strike="noStrike" u="none">
                <a:solidFill>
                  <a:srgbClr val="1E2052"/>
                </a:solidFill>
                <a:latin typeface="Inter"/>
                <a:ea typeface="Inter"/>
                <a:cs typeface="Inter"/>
                <a:sym typeface="Inter"/>
              </a:rPr>
              <a:t> hesitate due to pricing or trust issues. </a:t>
            </a:r>
          </a:p>
          <a:p>
            <a:pPr algn="l">
              <a:lnSpc>
                <a:spcPts val="1628"/>
              </a:lnSpc>
            </a:pPr>
          </a:p>
          <a:p>
            <a:pPr algn="l">
              <a:lnSpc>
                <a:spcPts val="1775"/>
              </a:lnSpc>
            </a:pPr>
            <a:r>
              <a:rPr lang="en-US" b="true" sz="1200" spc="12" strike="noStrike" u="none">
                <a:solidFill>
                  <a:srgbClr val="1E2052"/>
                </a:solidFill>
                <a:latin typeface="Inter Bold"/>
                <a:ea typeface="Inter Bold"/>
                <a:cs typeface="Inter Bold"/>
                <a:sym typeface="Inter Bold"/>
              </a:rPr>
              <a:t>Solution: Highlight uniqueness, showcase customer reviews, offer flexible payment options, and optimize the website for better user experience.</a:t>
            </a:r>
          </a:p>
        </p:txBody>
      </p:sp>
      <p:sp>
        <p:nvSpPr>
          <p:cNvPr name="Freeform 20" id="20"/>
          <p:cNvSpPr/>
          <p:nvPr/>
        </p:nvSpPr>
        <p:spPr>
          <a:xfrm flipH="false" flipV="false" rot="0">
            <a:off x="4236956" y="1066726"/>
            <a:ext cx="1891165" cy="795830"/>
          </a:xfrm>
          <a:custGeom>
            <a:avLst/>
            <a:gdLst/>
            <a:ahLst/>
            <a:cxnLst/>
            <a:rect r="r" b="b" t="t" l="l"/>
            <a:pathLst>
              <a:path h="795830" w="1891165">
                <a:moveTo>
                  <a:pt x="0" y="0"/>
                </a:moveTo>
                <a:lnTo>
                  <a:pt x="1891165" y="0"/>
                </a:lnTo>
                <a:lnTo>
                  <a:pt x="1891165" y="795830"/>
                </a:lnTo>
                <a:lnTo>
                  <a:pt x="0" y="795830"/>
                </a:lnTo>
                <a:lnTo>
                  <a:pt x="0" y="0"/>
                </a:lnTo>
                <a:close/>
              </a:path>
            </a:pathLst>
          </a:custGeom>
          <a:blipFill>
            <a:blip r:embed="rId13"/>
            <a:stretch>
              <a:fillRect l="0" t="-60226" r="0" b="-73667"/>
            </a:stretch>
          </a:blipFill>
        </p:spPr>
      </p:sp>
      <p:sp>
        <p:nvSpPr>
          <p:cNvPr name="TextBox 21" id="21"/>
          <p:cNvSpPr txBox="true"/>
          <p:nvPr/>
        </p:nvSpPr>
        <p:spPr>
          <a:xfrm rot="0">
            <a:off x="3945599" y="1955191"/>
            <a:ext cx="2473880" cy="404042"/>
          </a:xfrm>
          <a:prstGeom prst="rect">
            <a:avLst/>
          </a:prstGeom>
        </p:spPr>
        <p:txBody>
          <a:bodyPr anchor="t" rtlCol="false" tIns="0" lIns="0" bIns="0" rIns="0">
            <a:spAutoFit/>
          </a:bodyPr>
          <a:lstStyle/>
          <a:p>
            <a:pPr algn="ctr">
              <a:lnSpc>
                <a:spcPts val="3162"/>
              </a:lnSpc>
            </a:pPr>
            <a:r>
              <a:rPr lang="en-US" b="true" sz="2849" spc="28">
                <a:solidFill>
                  <a:srgbClr val="1E2052"/>
                </a:solidFill>
                <a:latin typeface="Playfair Display Bold"/>
                <a:ea typeface="Playfair Display Bold"/>
                <a:cs typeface="Playfair Display Bold"/>
                <a:sym typeface="Playfair Display Bold"/>
              </a:rPr>
              <a:t>Threats</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grpSp>
        <p:nvGrpSpPr>
          <p:cNvPr name="Group 3" id="3"/>
          <p:cNvGrpSpPr/>
          <p:nvPr/>
        </p:nvGrpSpPr>
        <p:grpSpPr>
          <a:xfrm rot="0">
            <a:off x="90038" y="7285346"/>
            <a:ext cx="10511924" cy="616334"/>
            <a:chOff x="0" y="0"/>
            <a:chExt cx="3767236" cy="220880"/>
          </a:xfrm>
        </p:grpSpPr>
        <p:sp>
          <p:nvSpPr>
            <p:cNvPr name="Freeform 4" id="4"/>
            <p:cNvSpPr/>
            <p:nvPr/>
          </p:nvSpPr>
          <p:spPr>
            <a:xfrm flipH="false" flipV="false" rot="0">
              <a:off x="0" y="0"/>
              <a:ext cx="3767236" cy="220880"/>
            </a:xfrm>
            <a:custGeom>
              <a:avLst/>
              <a:gdLst/>
              <a:ahLst/>
              <a:cxnLst/>
              <a:rect r="r" b="b" t="t" l="l"/>
              <a:pathLst>
                <a:path h="220880" w="3767236">
                  <a:moveTo>
                    <a:pt x="0" y="0"/>
                  </a:moveTo>
                  <a:lnTo>
                    <a:pt x="3767236" y="0"/>
                  </a:lnTo>
                  <a:lnTo>
                    <a:pt x="3767236" y="220880"/>
                  </a:lnTo>
                  <a:lnTo>
                    <a:pt x="0" y="220880"/>
                  </a:lnTo>
                  <a:close/>
                </a:path>
              </a:pathLst>
            </a:custGeom>
            <a:solidFill>
              <a:srgbClr val="A4A559"/>
            </a:solidFill>
          </p:spPr>
        </p:sp>
        <p:sp>
          <p:nvSpPr>
            <p:cNvPr name="TextBox 5" id="5"/>
            <p:cNvSpPr txBox="true"/>
            <p:nvPr/>
          </p:nvSpPr>
          <p:spPr>
            <a:xfrm>
              <a:off x="0" y="-28575"/>
              <a:ext cx="3767236" cy="249455"/>
            </a:xfrm>
            <a:prstGeom prst="rect">
              <a:avLst/>
            </a:prstGeom>
          </p:spPr>
          <p:txBody>
            <a:bodyPr anchor="ctr" rtlCol="false" tIns="52500" lIns="52500" bIns="52500" rIns="52500"/>
            <a:lstStyle/>
            <a:p>
              <a:pPr algn="ctr">
                <a:lnSpc>
                  <a:spcPts val="2235"/>
                </a:lnSpc>
              </a:pPr>
            </a:p>
          </p:txBody>
        </p:sp>
      </p:grpSp>
      <p:grpSp>
        <p:nvGrpSpPr>
          <p:cNvPr name="Group 6" id="6"/>
          <p:cNvGrpSpPr/>
          <p:nvPr/>
        </p:nvGrpSpPr>
        <p:grpSpPr>
          <a:xfrm rot="0">
            <a:off x="90038" y="-234397"/>
            <a:ext cx="10511924" cy="616334"/>
            <a:chOff x="0" y="0"/>
            <a:chExt cx="3767236" cy="220880"/>
          </a:xfrm>
        </p:grpSpPr>
        <p:sp>
          <p:nvSpPr>
            <p:cNvPr name="Freeform 7" id="7"/>
            <p:cNvSpPr/>
            <p:nvPr/>
          </p:nvSpPr>
          <p:spPr>
            <a:xfrm flipH="false" flipV="false" rot="0">
              <a:off x="0" y="0"/>
              <a:ext cx="3767236" cy="220880"/>
            </a:xfrm>
            <a:custGeom>
              <a:avLst/>
              <a:gdLst/>
              <a:ahLst/>
              <a:cxnLst/>
              <a:rect r="r" b="b" t="t" l="l"/>
              <a:pathLst>
                <a:path h="220880" w="3767236">
                  <a:moveTo>
                    <a:pt x="0" y="0"/>
                  </a:moveTo>
                  <a:lnTo>
                    <a:pt x="3767236" y="0"/>
                  </a:lnTo>
                  <a:lnTo>
                    <a:pt x="3767236" y="220880"/>
                  </a:lnTo>
                  <a:lnTo>
                    <a:pt x="0" y="220880"/>
                  </a:lnTo>
                  <a:close/>
                </a:path>
              </a:pathLst>
            </a:custGeom>
            <a:solidFill>
              <a:srgbClr val="A4A559"/>
            </a:solidFill>
          </p:spPr>
        </p:sp>
        <p:sp>
          <p:nvSpPr>
            <p:cNvPr name="TextBox 8" id="8"/>
            <p:cNvSpPr txBox="true"/>
            <p:nvPr/>
          </p:nvSpPr>
          <p:spPr>
            <a:xfrm>
              <a:off x="0" y="-28575"/>
              <a:ext cx="3767236" cy="249455"/>
            </a:xfrm>
            <a:prstGeom prst="rect">
              <a:avLst/>
            </a:prstGeom>
          </p:spPr>
          <p:txBody>
            <a:bodyPr anchor="ctr" rtlCol="false" tIns="52500" lIns="52500" bIns="52500" rIns="52500"/>
            <a:lstStyle/>
            <a:p>
              <a:pPr algn="ctr">
                <a:lnSpc>
                  <a:spcPts val="2235"/>
                </a:lnSpc>
              </a:pPr>
            </a:p>
          </p:txBody>
        </p:sp>
      </p:grpSp>
      <p:sp>
        <p:nvSpPr>
          <p:cNvPr name="Freeform 9" id="9"/>
          <p:cNvSpPr/>
          <p:nvPr/>
        </p:nvSpPr>
        <p:spPr>
          <a:xfrm flipH="false" flipV="false" rot="0">
            <a:off x="6435500" y="1625644"/>
            <a:ext cx="3790926" cy="4426854"/>
          </a:xfrm>
          <a:custGeom>
            <a:avLst/>
            <a:gdLst/>
            <a:ahLst/>
            <a:cxnLst/>
            <a:rect r="r" b="b" t="t" l="l"/>
            <a:pathLst>
              <a:path h="4426854" w="3790926">
                <a:moveTo>
                  <a:pt x="0" y="0"/>
                </a:moveTo>
                <a:lnTo>
                  <a:pt x="3790926" y="0"/>
                </a:lnTo>
                <a:lnTo>
                  <a:pt x="3790926" y="4426854"/>
                </a:lnTo>
                <a:lnTo>
                  <a:pt x="0" y="4426854"/>
                </a:lnTo>
                <a:lnTo>
                  <a:pt x="0" y="0"/>
                </a:lnTo>
                <a:close/>
              </a:path>
            </a:pathLst>
          </a:custGeom>
          <a:blipFill>
            <a:blip r:embed="rId3"/>
            <a:stretch>
              <a:fillRect l="0" t="0" r="0" b="-68738"/>
            </a:stretch>
          </a:blipFill>
        </p:spPr>
      </p:sp>
      <p:sp>
        <p:nvSpPr>
          <p:cNvPr name="TextBox 10" id="10"/>
          <p:cNvSpPr txBox="true"/>
          <p:nvPr/>
        </p:nvSpPr>
        <p:spPr>
          <a:xfrm rot="0">
            <a:off x="1062000" y="674559"/>
            <a:ext cx="7755165" cy="589134"/>
          </a:xfrm>
          <a:prstGeom prst="rect">
            <a:avLst/>
          </a:prstGeom>
        </p:spPr>
        <p:txBody>
          <a:bodyPr anchor="t" rtlCol="false" tIns="0" lIns="0" bIns="0" rIns="0">
            <a:spAutoFit/>
          </a:bodyPr>
          <a:lstStyle/>
          <a:p>
            <a:pPr algn="l">
              <a:lnSpc>
                <a:spcPts val="4842"/>
              </a:lnSpc>
            </a:pPr>
            <a:r>
              <a:rPr lang="en-US" b="true" sz="3458">
                <a:solidFill>
                  <a:srgbClr val="000000"/>
                </a:solidFill>
                <a:latin typeface="Montserrat Ultra-Bold"/>
                <a:ea typeface="Montserrat Ultra-Bold"/>
                <a:cs typeface="Montserrat Ultra-Bold"/>
                <a:sym typeface="Montserrat Ultra-Bold"/>
              </a:rPr>
              <a:t>COMPETITORS  DOKAN AL FN </a:t>
            </a:r>
          </a:p>
        </p:txBody>
      </p:sp>
      <p:sp>
        <p:nvSpPr>
          <p:cNvPr name="TextBox 11" id="11"/>
          <p:cNvSpPr txBox="true"/>
          <p:nvPr/>
        </p:nvSpPr>
        <p:spPr>
          <a:xfrm rot="0">
            <a:off x="1062000" y="2098837"/>
            <a:ext cx="5373500" cy="3333750"/>
          </a:xfrm>
          <a:prstGeom prst="rect">
            <a:avLst/>
          </a:prstGeom>
        </p:spPr>
        <p:txBody>
          <a:bodyPr anchor="t" rtlCol="false" tIns="0" lIns="0" bIns="0" rIns="0">
            <a:spAutoFit/>
          </a:bodyPr>
          <a:lstStyle/>
          <a:p>
            <a:pPr algn="l">
              <a:lnSpc>
                <a:spcPts val="2099"/>
              </a:lnSpc>
              <a:spcBef>
                <a:spcPct val="0"/>
              </a:spcBef>
            </a:pPr>
            <a:r>
              <a:rPr lang="en-US" b="true" sz="1499">
                <a:solidFill>
                  <a:srgbClr val="000000"/>
                </a:solidFill>
                <a:latin typeface="Montserrat Bold"/>
                <a:ea typeface="Montserrat Bold"/>
                <a:cs typeface="Montserrat Bold"/>
                <a:sym typeface="Montserrat Bold"/>
              </a:rPr>
              <a:t>Industry: Handmade art and crafts.</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Location: Egypt.</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Products: Artistic handmade pieces, concrete decorations, scented candles.</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Engagement: 2.3K likes, 30K followers.</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Shipping: Available across Egypt.</a:t>
            </a:r>
          </a:p>
          <a:p>
            <a:pPr algn="l">
              <a:lnSpc>
                <a:spcPts val="2099"/>
              </a:lnSpc>
              <a:spcBef>
                <a:spcPct val="0"/>
              </a:spcBef>
            </a:pPr>
          </a:p>
          <a:p>
            <a:pPr algn="l">
              <a:lnSpc>
                <a:spcPts val="2099"/>
              </a:lnSpc>
              <a:spcBef>
                <a:spcPct val="0"/>
              </a:spcBef>
            </a:pPr>
            <a:r>
              <a:rPr lang="en-US" b="true" sz="1499">
                <a:solidFill>
                  <a:srgbClr val="000000"/>
                </a:solidFill>
                <a:latin typeface="Montserrat Bold"/>
                <a:ea typeface="Montserrat Bold"/>
                <a:cs typeface="Montserrat Bold"/>
                <a:sym typeface="Montserrat Bold"/>
              </a:rPr>
              <a:t>Notes: Focuses on customized art pieces, with an order time of 5-20 days.</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grpSp>
        <p:nvGrpSpPr>
          <p:cNvPr name="Group 3" id="3"/>
          <p:cNvGrpSpPr/>
          <p:nvPr/>
        </p:nvGrpSpPr>
        <p:grpSpPr>
          <a:xfrm rot="0">
            <a:off x="90038" y="7285346"/>
            <a:ext cx="10511924" cy="616334"/>
            <a:chOff x="0" y="0"/>
            <a:chExt cx="3767236" cy="220880"/>
          </a:xfrm>
        </p:grpSpPr>
        <p:sp>
          <p:nvSpPr>
            <p:cNvPr name="Freeform 4" id="4"/>
            <p:cNvSpPr/>
            <p:nvPr/>
          </p:nvSpPr>
          <p:spPr>
            <a:xfrm flipH="false" flipV="false" rot="0">
              <a:off x="0" y="0"/>
              <a:ext cx="3767236" cy="220880"/>
            </a:xfrm>
            <a:custGeom>
              <a:avLst/>
              <a:gdLst/>
              <a:ahLst/>
              <a:cxnLst/>
              <a:rect r="r" b="b" t="t" l="l"/>
              <a:pathLst>
                <a:path h="220880" w="3767236">
                  <a:moveTo>
                    <a:pt x="0" y="0"/>
                  </a:moveTo>
                  <a:lnTo>
                    <a:pt x="3767236" y="0"/>
                  </a:lnTo>
                  <a:lnTo>
                    <a:pt x="3767236" y="220880"/>
                  </a:lnTo>
                  <a:lnTo>
                    <a:pt x="0" y="220880"/>
                  </a:lnTo>
                  <a:close/>
                </a:path>
              </a:pathLst>
            </a:custGeom>
            <a:solidFill>
              <a:srgbClr val="A4A559"/>
            </a:solidFill>
          </p:spPr>
        </p:sp>
        <p:sp>
          <p:nvSpPr>
            <p:cNvPr name="TextBox 5" id="5"/>
            <p:cNvSpPr txBox="true"/>
            <p:nvPr/>
          </p:nvSpPr>
          <p:spPr>
            <a:xfrm>
              <a:off x="0" y="-28575"/>
              <a:ext cx="3767236" cy="249455"/>
            </a:xfrm>
            <a:prstGeom prst="rect">
              <a:avLst/>
            </a:prstGeom>
          </p:spPr>
          <p:txBody>
            <a:bodyPr anchor="ctr" rtlCol="false" tIns="52500" lIns="52500" bIns="52500" rIns="52500"/>
            <a:lstStyle/>
            <a:p>
              <a:pPr algn="ctr">
                <a:lnSpc>
                  <a:spcPts val="2235"/>
                </a:lnSpc>
              </a:pPr>
            </a:p>
          </p:txBody>
        </p:sp>
      </p:grpSp>
      <p:grpSp>
        <p:nvGrpSpPr>
          <p:cNvPr name="Group 6" id="6"/>
          <p:cNvGrpSpPr/>
          <p:nvPr/>
        </p:nvGrpSpPr>
        <p:grpSpPr>
          <a:xfrm rot="0">
            <a:off x="90038" y="-234397"/>
            <a:ext cx="10511924" cy="616334"/>
            <a:chOff x="0" y="0"/>
            <a:chExt cx="3767236" cy="220880"/>
          </a:xfrm>
        </p:grpSpPr>
        <p:sp>
          <p:nvSpPr>
            <p:cNvPr name="Freeform 7" id="7"/>
            <p:cNvSpPr/>
            <p:nvPr/>
          </p:nvSpPr>
          <p:spPr>
            <a:xfrm flipH="false" flipV="false" rot="0">
              <a:off x="0" y="0"/>
              <a:ext cx="3767236" cy="220880"/>
            </a:xfrm>
            <a:custGeom>
              <a:avLst/>
              <a:gdLst/>
              <a:ahLst/>
              <a:cxnLst/>
              <a:rect r="r" b="b" t="t" l="l"/>
              <a:pathLst>
                <a:path h="220880" w="3767236">
                  <a:moveTo>
                    <a:pt x="0" y="0"/>
                  </a:moveTo>
                  <a:lnTo>
                    <a:pt x="3767236" y="0"/>
                  </a:lnTo>
                  <a:lnTo>
                    <a:pt x="3767236" y="220880"/>
                  </a:lnTo>
                  <a:lnTo>
                    <a:pt x="0" y="220880"/>
                  </a:lnTo>
                  <a:close/>
                </a:path>
              </a:pathLst>
            </a:custGeom>
            <a:solidFill>
              <a:srgbClr val="A4A559"/>
            </a:solidFill>
          </p:spPr>
        </p:sp>
        <p:sp>
          <p:nvSpPr>
            <p:cNvPr name="TextBox 8" id="8"/>
            <p:cNvSpPr txBox="true"/>
            <p:nvPr/>
          </p:nvSpPr>
          <p:spPr>
            <a:xfrm>
              <a:off x="0" y="-28575"/>
              <a:ext cx="3767236" cy="249455"/>
            </a:xfrm>
            <a:prstGeom prst="rect">
              <a:avLst/>
            </a:prstGeom>
          </p:spPr>
          <p:txBody>
            <a:bodyPr anchor="ctr" rtlCol="false" tIns="52500" lIns="52500" bIns="52500" rIns="52500"/>
            <a:lstStyle/>
            <a:p>
              <a:pPr algn="ctr">
                <a:lnSpc>
                  <a:spcPts val="2235"/>
                </a:lnSpc>
              </a:pPr>
            </a:p>
          </p:txBody>
        </p:sp>
      </p:grpSp>
      <p:sp>
        <p:nvSpPr>
          <p:cNvPr name="Freeform 9" id="9"/>
          <p:cNvSpPr/>
          <p:nvPr/>
        </p:nvSpPr>
        <p:spPr>
          <a:xfrm flipH="false" flipV="false" rot="0">
            <a:off x="6435500" y="1625644"/>
            <a:ext cx="3790926" cy="4426854"/>
          </a:xfrm>
          <a:custGeom>
            <a:avLst/>
            <a:gdLst/>
            <a:ahLst/>
            <a:cxnLst/>
            <a:rect r="r" b="b" t="t" l="l"/>
            <a:pathLst>
              <a:path h="4426854" w="3790926">
                <a:moveTo>
                  <a:pt x="0" y="0"/>
                </a:moveTo>
                <a:lnTo>
                  <a:pt x="3790926" y="0"/>
                </a:lnTo>
                <a:lnTo>
                  <a:pt x="3790926" y="4426854"/>
                </a:lnTo>
                <a:lnTo>
                  <a:pt x="0" y="4426854"/>
                </a:lnTo>
                <a:lnTo>
                  <a:pt x="0" y="0"/>
                </a:lnTo>
                <a:close/>
              </a:path>
            </a:pathLst>
          </a:custGeom>
          <a:blipFill>
            <a:blip r:embed="rId3"/>
            <a:stretch>
              <a:fillRect l="0" t="0" r="0" b="-68738"/>
            </a:stretch>
          </a:blipFill>
        </p:spPr>
      </p:sp>
      <p:sp>
        <p:nvSpPr>
          <p:cNvPr name="TextBox 10" id="10"/>
          <p:cNvSpPr txBox="true"/>
          <p:nvPr/>
        </p:nvSpPr>
        <p:spPr>
          <a:xfrm rot="0">
            <a:off x="887401" y="1597069"/>
            <a:ext cx="5373500" cy="4876800"/>
          </a:xfrm>
          <a:prstGeom prst="rect">
            <a:avLst/>
          </a:prstGeom>
        </p:spPr>
        <p:txBody>
          <a:bodyPr anchor="t" rtlCol="false" tIns="0" lIns="0" bIns="0" rIns="0">
            <a:spAutoFit/>
          </a:bodyPr>
          <a:lstStyle/>
          <a:p>
            <a:pPr algn="l">
              <a:lnSpc>
                <a:spcPts val="2099"/>
              </a:lnSpc>
            </a:pPr>
            <a:r>
              <a:rPr lang="en-US" sz="1499" b="true">
                <a:solidFill>
                  <a:srgbClr val="000000"/>
                </a:solidFill>
                <a:latin typeface="Montserrat Bold"/>
                <a:ea typeface="Montserrat Bold"/>
                <a:cs typeface="Montserrat Bold"/>
                <a:sym typeface="Montserrat Bold"/>
              </a:rPr>
              <a:t>Industry: Handmade home decor.</a:t>
            </a:r>
          </a:p>
          <a:p>
            <a:pPr algn="l">
              <a:lnSpc>
                <a:spcPts val="2099"/>
              </a:lnSpc>
            </a:pPr>
          </a:p>
          <a:p>
            <a:pPr algn="l">
              <a:lnSpc>
                <a:spcPts val="2099"/>
              </a:lnSpc>
            </a:pPr>
            <a:r>
              <a:rPr lang="en-US" sz="1499" b="true">
                <a:solidFill>
                  <a:srgbClr val="000000"/>
                </a:solidFill>
                <a:latin typeface="Montserrat Bold"/>
                <a:ea typeface="Montserrat Bold"/>
                <a:cs typeface="Montserrat Bold"/>
                <a:sym typeface="Montserrat Bold"/>
              </a:rPr>
              <a:t>Products: Modern decorative pieces, including unique vases (e.g., "donut vases").</a:t>
            </a:r>
          </a:p>
          <a:p>
            <a:pPr algn="l">
              <a:lnSpc>
                <a:spcPts val="2099"/>
              </a:lnSpc>
            </a:pPr>
            <a:r>
              <a:rPr lang="en-US" sz="1499" b="true">
                <a:solidFill>
                  <a:srgbClr val="000000"/>
                </a:solidFill>
                <a:latin typeface="Montserrat Bold"/>
                <a:ea typeface="Montserrat Bold"/>
                <a:cs typeface="Montserrat Bold"/>
                <a:sym typeface="Montserrat Bold"/>
              </a:rPr>
              <a:t>Engagement: 5.2K likes, 5.3K followers.</a:t>
            </a:r>
          </a:p>
          <a:p>
            <a:pPr algn="l">
              <a:lnSpc>
                <a:spcPts val="2099"/>
              </a:lnSpc>
            </a:pPr>
            <a:r>
              <a:rPr lang="en-US" sz="1499" b="true">
                <a:solidFill>
                  <a:srgbClr val="000000"/>
                </a:solidFill>
                <a:latin typeface="Montserrat Bold"/>
                <a:ea typeface="Montserrat Bold"/>
                <a:cs typeface="Montserrat Bold"/>
                <a:sym typeface="Montserrat Bold"/>
              </a:rPr>
              <a:t>Shipping: Not explicitly mentioned.</a:t>
            </a:r>
          </a:p>
          <a:p>
            <a:pPr algn="l">
              <a:lnSpc>
                <a:spcPts val="2099"/>
              </a:lnSpc>
            </a:pPr>
            <a:r>
              <a:rPr lang="en-US" sz="1499" b="true">
                <a:solidFill>
                  <a:srgbClr val="000000"/>
                </a:solidFill>
                <a:latin typeface="Montserrat Bold"/>
                <a:ea typeface="Montserrat Bold"/>
                <a:cs typeface="Montserrat Bold"/>
                <a:sym typeface="Montserrat Bold"/>
              </a:rPr>
              <a:t>Notes: Emphasizes minimalist and stylish home decor with a modern aesthetic.</a:t>
            </a:r>
          </a:p>
          <a:p>
            <a:pPr algn="l">
              <a:lnSpc>
                <a:spcPts val="2099"/>
              </a:lnSpc>
            </a:pPr>
            <a:r>
              <a:rPr lang="en-US" sz="1499" b="true">
                <a:solidFill>
                  <a:srgbClr val="000000"/>
                </a:solidFill>
                <a:latin typeface="Montserrat Bold"/>
                <a:ea typeface="Montserrat Bold"/>
                <a:cs typeface="Montserrat Bold"/>
                <a:sym typeface="Montserrat Bold"/>
              </a:rPr>
              <a:t>Comparison &amp; Key Insights:</a:t>
            </a:r>
          </a:p>
          <a:p>
            <a:pPr algn="l">
              <a:lnSpc>
                <a:spcPts val="2099"/>
              </a:lnSpc>
            </a:pPr>
            <a:r>
              <a:rPr lang="en-US" sz="1499" b="true">
                <a:solidFill>
                  <a:srgbClr val="000000"/>
                </a:solidFill>
                <a:latin typeface="Montserrat Bold"/>
                <a:ea typeface="Montserrat Bold"/>
                <a:cs typeface="Montserrat Bold"/>
                <a:sym typeface="Montserrat Bold"/>
              </a:rPr>
              <a:t>Target Audience:</a:t>
            </a:r>
          </a:p>
          <a:p>
            <a:pPr algn="l">
              <a:lnSpc>
                <a:spcPts val="2099"/>
              </a:lnSpc>
            </a:pPr>
            <a:r>
              <a:rPr lang="en-US" sz="1499" b="true">
                <a:solidFill>
                  <a:srgbClr val="000000"/>
                </a:solidFill>
                <a:latin typeface="Montserrat Bold"/>
                <a:ea typeface="Montserrat Bold"/>
                <a:cs typeface="Montserrat Bold"/>
                <a:sym typeface="Montserrat Bold"/>
              </a:rPr>
              <a:t>Dokan Al Fn appeals to art lovers and those seeking custom-designed pieces.</a:t>
            </a:r>
          </a:p>
          <a:p>
            <a:pPr algn="l">
              <a:lnSpc>
                <a:spcPts val="2099"/>
              </a:lnSpc>
            </a:pPr>
            <a:r>
              <a:rPr lang="en-US" sz="1499" b="true">
                <a:solidFill>
                  <a:srgbClr val="000000"/>
                </a:solidFill>
                <a:latin typeface="Montserrat Bold"/>
                <a:ea typeface="Montserrat Bold"/>
                <a:cs typeface="Montserrat Bold"/>
                <a:sym typeface="Montserrat Bold"/>
              </a:rPr>
              <a:t>Mold Zone focuses on home decor enthusiasts who prefer elegant and contemporary designs.</a:t>
            </a:r>
          </a:p>
          <a:p>
            <a:pPr algn="l">
              <a:lnSpc>
                <a:spcPts val="2099"/>
              </a:lnSpc>
            </a:pPr>
            <a:r>
              <a:rPr lang="en-US" sz="1499" b="true">
                <a:solidFill>
                  <a:srgbClr val="000000"/>
                </a:solidFill>
                <a:latin typeface="Montserrat Bold"/>
                <a:ea typeface="Montserrat Bold"/>
                <a:cs typeface="Montserrat Bold"/>
                <a:sym typeface="Montserrat Bold"/>
              </a:rPr>
              <a:t>Social Engagement:</a:t>
            </a:r>
          </a:p>
          <a:p>
            <a:pPr algn="l">
              <a:lnSpc>
                <a:spcPts val="2099"/>
              </a:lnSpc>
            </a:pPr>
            <a:r>
              <a:rPr lang="en-US" sz="1499" b="true">
                <a:solidFill>
                  <a:srgbClr val="000000"/>
                </a:solidFill>
                <a:latin typeface="Montserrat Bold"/>
                <a:ea typeface="Montserrat Bold"/>
                <a:cs typeface="Montserrat Bold"/>
                <a:sym typeface="Montserrat Bold"/>
              </a:rPr>
              <a:t>Dokan Al Fn has a larger follower base, suggesting strong audience interest.</a:t>
            </a:r>
          </a:p>
          <a:p>
            <a:pPr algn="l">
              <a:lnSpc>
                <a:spcPts val="2099"/>
              </a:lnSpc>
              <a:spcBef>
                <a:spcPct val="0"/>
              </a:spcBef>
            </a:pPr>
            <a:r>
              <a:rPr lang="en-US" b="true" sz="1499">
                <a:solidFill>
                  <a:srgbClr val="000000"/>
                </a:solidFill>
                <a:latin typeface="Montserrat Bold"/>
                <a:ea typeface="Montserrat Bold"/>
                <a:cs typeface="Montserrat Bold"/>
                <a:sym typeface="Montserrat Bold"/>
              </a:rPr>
              <a:t>Mold Zone has a moderate following but might target a niche market.</a:t>
            </a:r>
          </a:p>
        </p:txBody>
      </p:sp>
      <p:sp>
        <p:nvSpPr>
          <p:cNvPr name="Freeform 11" id="11"/>
          <p:cNvSpPr/>
          <p:nvPr/>
        </p:nvSpPr>
        <p:spPr>
          <a:xfrm flipH="false" flipV="false" rot="0">
            <a:off x="6435500" y="1625644"/>
            <a:ext cx="3790926" cy="4426854"/>
          </a:xfrm>
          <a:custGeom>
            <a:avLst/>
            <a:gdLst/>
            <a:ahLst/>
            <a:cxnLst/>
            <a:rect r="r" b="b" t="t" l="l"/>
            <a:pathLst>
              <a:path h="4426854" w="3790926">
                <a:moveTo>
                  <a:pt x="0" y="0"/>
                </a:moveTo>
                <a:lnTo>
                  <a:pt x="3790926" y="0"/>
                </a:lnTo>
                <a:lnTo>
                  <a:pt x="3790926" y="4426854"/>
                </a:lnTo>
                <a:lnTo>
                  <a:pt x="0" y="4426854"/>
                </a:lnTo>
                <a:lnTo>
                  <a:pt x="0" y="0"/>
                </a:lnTo>
                <a:close/>
              </a:path>
            </a:pathLst>
          </a:custGeom>
          <a:blipFill>
            <a:blip r:embed="rId4"/>
            <a:stretch>
              <a:fillRect l="0" t="0" r="0" b="-68738"/>
            </a:stretch>
          </a:blipFill>
        </p:spPr>
      </p:sp>
      <p:sp>
        <p:nvSpPr>
          <p:cNvPr name="TextBox 12" id="12"/>
          <p:cNvSpPr txBox="true"/>
          <p:nvPr/>
        </p:nvSpPr>
        <p:spPr>
          <a:xfrm rot="0">
            <a:off x="1062000" y="674559"/>
            <a:ext cx="7755165" cy="589134"/>
          </a:xfrm>
          <a:prstGeom prst="rect">
            <a:avLst/>
          </a:prstGeom>
        </p:spPr>
        <p:txBody>
          <a:bodyPr anchor="t" rtlCol="false" tIns="0" lIns="0" bIns="0" rIns="0">
            <a:spAutoFit/>
          </a:bodyPr>
          <a:lstStyle/>
          <a:p>
            <a:pPr algn="l">
              <a:lnSpc>
                <a:spcPts val="4842"/>
              </a:lnSpc>
            </a:pPr>
            <a:r>
              <a:rPr lang="en-US" b="true" sz="3458">
                <a:solidFill>
                  <a:srgbClr val="000000"/>
                </a:solidFill>
                <a:latin typeface="Montserrat Ultra-Bold"/>
                <a:ea typeface="Montserrat Ultra-Bold"/>
                <a:cs typeface="Montserrat Ultra-Bold"/>
                <a:sym typeface="Montserrat Ultra-Bold"/>
              </a:rPr>
              <a:t>COMPETITORS  MOLD ZONE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12" r="-1069" b="-1512"/>
            </a:stretch>
          </a:blipFill>
        </p:spPr>
      </p:sp>
      <p:grpSp>
        <p:nvGrpSpPr>
          <p:cNvPr name="Group 3" id="3"/>
          <p:cNvGrpSpPr/>
          <p:nvPr/>
        </p:nvGrpSpPr>
        <p:grpSpPr>
          <a:xfrm rot="0">
            <a:off x="9630000" y="2883068"/>
            <a:ext cx="1180234" cy="884123"/>
            <a:chOff x="0" y="0"/>
            <a:chExt cx="543251" cy="406954"/>
          </a:xfrm>
        </p:grpSpPr>
        <p:sp>
          <p:nvSpPr>
            <p:cNvPr name="Freeform 4" id="4"/>
            <p:cNvSpPr/>
            <p:nvPr/>
          </p:nvSpPr>
          <p:spPr>
            <a:xfrm flipH="false" flipV="false" rot="0">
              <a:off x="0" y="0"/>
              <a:ext cx="543251" cy="406954"/>
            </a:xfrm>
            <a:custGeom>
              <a:avLst/>
              <a:gdLst/>
              <a:ahLst/>
              <a:cxnLst/>
              <a:rect r="r" b="b" t="t" l="l"/>
              <a:pathLst>
                <a:path h="406954" w="543251">
                  <a:moveTo>
                    <a:pt x="0" y="0"/>
                  </a:moveTo>
                  <a:lnTo>
                    <a:pt x="543251" y="0"/>
                  </a:lnTo>
                  <a:lnTo>
                    <a:pt x="543251" y="406954"/>
                  </a:lnTo>
                  <a:lnTo>
                    <a:pt x="0" y="406954"/>
                  </a:lnTo>
                  <a:close/>
                </a:path>
              </a:pathLst>
            </a:custGeom>
            <a:solidFill>
              <a:srgbClr val="004AAD"/>
            </a:solidFill>
          </p:spPr>
        </p:sp>
      </p:grpSp>
      <p:sp>
        <p:nvSpPr>
          <p:cNvPr name="TextBox 5" id="5"/>
          <p:cNvSpPr txBox="true"/>
          <p:nvPr/>
        </p:nvSpPr>
        <p:spPr>
          <a:xfrm rot="0">
            <a:off x="1095863" y="585469"/>
            <a:ext cx="5342446" cy="660750"/>
          </a:xfrm>
          <a:prstGeom prst="rect">
            <a:avLst/>
          </a:prstGeom>
        </p:spPr>
        <p:txBody>
          <a:bodyPr anchor="t" rtlCol="false" tIns="0" lIns="0" bIns="0" rIns="0">
            <a:spAutoFit/>
          </a:bodyPr>
          <a:lstStyle/>
          <a:p>
            <a:pPr algn="l">
              <a:lnSpc>
                <a:spcPts val="4960"/>
              </a:lnSpc>
            </a:pPr>
            <a:r>
              <a:rPr lang="en-US" sz="4960">
                <a:solidFill>
                  <a:srgbClr val="000000"/>
                </a:solidFill>
                <a:latin typeface="Garet ExtraBold"/>
                <a:ea typeface="Garet ExtraBold"/>
                <a:cs typeface="Garet ExtraBold"/>
                <a:sym typeface="Garet ExtraBold"/>
              </a:rPr>
              <a:t>Social Media</a:t>
            </a:r>
          </a:p>
        </p:txBody>
      </p:sp>
      <p:grpSp>
        <p:nvGrpSpPr>
          <p:cNvPr name="Group 6" id="6"/>
          <p:cNvGrpSpPr/>
          <p:nvPr/>
        </p:nvGrpSpPr>
        <p:grpSpPr>
          <a:xfrm rot="0">
            <a:off x="9630000" y="3733939"/>
            <a:ext cx="1180234" cy="884123"/>
            <a:chOff x="0" y="0"/>
            <a:chExt cx="543251" cy="406954"/>
          </a:xfrm>
        </p:grpSpPr>
        <p:sp>
          <p:nvSpPr>
            <p:cNvPr name="Freeform 7" id="7"/>
            <p:cNvSpPr/>
            <p:nvPr/>
          </p:nvSpPr>
          <p:spPr>
            <a:xfrm flipH="false" flipV="false" rot="0">
              <a:off x="0" y="0"/>
              <a:ext cx="543251" cy="406954"/>
            </a:xfrm>
            <a:custGeom>
              <a:avLst/>
              <a:gdLst/>
              <a:ahLst/>
              <a:cxnLst/>
              <a:rect r="r" b="b" t="t" l="l"/>
              <a:pathLst>
                <a:path h="406954" w="543251">
                  <a:moveTo>
                    <a:pt x="0" y="0"/>
                  </a:moveTo>
                  <a:lnTo>
                    <a:pt x="543251" y="0"/>
                  </a:lnTo>
                  <a:lnTo>
                    <a:pt x="543251" y="406954"/>
                  </a:lnTo>
                  <a:lnTo>
                    <a:pt x="0" y="406954"/>
                  </a:lnTo>
                  <a:close/>
                </a:path>
              </a:pathLst>
            </a:custGeom>
            <a:solidFill>
              <a:srgbClr val="FFA199"/>
            </a:solidFill>
          </p:spPr>
        </p:sp>
      </p:grpSp>
      <p:grpSp>
        <p:nvGrpSpPr>
          <p:cNvPr name="Group 8" id="8"/>
          <p:cNvGrpSpPr/>
          <p:nvPr/>
        </p:nvGrpSpPr>
        <p:grpSpPr>
          <a:xfrm rot="0">
            <a:off x="9630000" y="4565685"/>
            <a:ext cx="1180234" cy="884123"/>
            <a:chOff x="0" y="0"/>
            <a:chExt cx="543251" cy="406954"/>
          </a:xfrm>
        </p:grpSpPr>
        <p:sp>
          <p:nvSpPr>
            <p:cNvPr name="Freeform 9" id="9"/>
            <p:cNvSpPr/>
            <p:nvPr/>
          </p:nvSpPr>
          <p:spPr>
            <a:xfrm flipH="false" flipV="false" rot="0">
              <a:off x="0" y="0"/>
              <a:ext cx="543251" cy="406954"/>
            </a:xfrm>
            <a:custGeom>
              <a:avLst/>
              <a:gdLst/>
              <a:ahLst/>
              <a:cxnLst/>
              <a:rect r="r" b="b" t="t" l="l"/>
              <a:pathLst>
                <a:path h="406954" w="543251">
                  <a:moveTo>
                    <a:pt x="0" y="0"/>
                  </a:moveTo>
                  <a:lnTo>
                    <a:pt x="543251" y="0"/>
                  </a:lnTo>
                  <a:lnTo>
                    <a:pt x="543251" y="406954"/>
                  </a:lnTo>
                  <a:lnTo>
                    <a:pt x="0" y="406954"/>
                  </a:lnTo>
                  <a:close/>
                </a:path>
              </a:pathLst>
            </a:custGeom>
            <a:solidFill>
              <a:srgbClr val="84545A"/>
            </a:solidFill>
          </p:spPr>
        </p:sp>
      </p:grpSp>
      <p:grpSp>
        <p:nvGrpSpPr>
          <p:cNvPr name="Group 10" id="10"/>
          <p:cNvGrpSpPr/>
          <p:nvPr/>
        </p:nvGrpSpPr>
        <p:grpSpPr>
          <a:xfrm rot="0">
            <a:off x="9630000" y="5416557"/>
            <a:ext cx="1180234" cy="884123"/>
            <a:chOff x="0" y="0"/>
            <a:chExt cx="543251" cy="406954"/>
          </a:xfrm>
        </p:grpSpPr>
        <p:sp>
          <p:nvSpPr>
            <p:cNvPr name="Freeform 11" id="11"/>
            <p:cNvSpPr/>
            <p:nvPr/>
          </p:nvSpPr>
          <p:spPr>
            <a:xfrm flipH="false" flipV="false" rot="0">
              <a:off x="0" y="0"/>
              <a:ext cx="543251" cy="406954"/>
            </a:xfrm>
            <a:custGeom>
              <a:avLst/>
              <a:gdLst/>
              <a:ahLst/>
              <a:cxnLst/>
              <a:rect r="r" b="b" t="t" l="l"/>
              <a:pathLst>
                <a:path h="406954" w="543251">
                  <a:moveTo>
                    <a:pt x="0" y="0"/>
                  </a:moveTo>
                  <a:lnTo>
                    <a:pt x="543251" y="0"/>
                  </a:lnTo>
                  <a:lnTo>
                    <a:pt x="543251" y="406954"/>
                  </a:lnTo>
                  <a:lnTo>
                    <a:pt x="0" y="406954"/>
                  </a:lnTo>
                  <a:close/>
                </a:path>
              </a:pathLst>
            </a:custGeom>
            <a:solidFill>
              <a:srgbClr val="ACA3AF"/>
            </a:solidFill>
          </p:spPr>
        </p:sp>
      </p:grpSp>
      <p:sp>
        <p:nvSpPr>
          <p:cNvPr name="Freeform 12" id="12"/>
          <p:cNvSpPr/>
          <p:nvPr/>
        </p:nvSpPr>
        <p:spPr>
          <a:xfrm flipH="false" flipV="false" rot="0">
            <a:off x="5757141" y="1041469"/>
            <a:ext cx="3024000" cy="6048000"/>
          </a:xfrm>
          <a:custGeom>
            <a:avLst/>
            <a:gdLst/>
            <a:ahLst/>
            <a:cxnLst/>
            <a:rect r="r" b="b" t="t" l="l"/>
            <a:pathLst>
              <a:path h="6048000" w="3024000">
                <a:moveTo>
                  <a:pt x="0" y="0"/>
                </a:moveTo>
                <a:lnTo>
                  <a:pt x="3024000" y="0"/>
                </a:lnTo>
                <a:lnTo>
                  <a:pt x="3024000" y="6048000"/>
                </a:lnTo>
                <a:lnTo>
                  <a:pt x="0" y="6048000"/>
                </a:lnTo>
                <a:lnTo>
                  <a:pt x="0" y="0"/>
                </a:lnTo>
                <a:close/>
              </a:path>
            </a:pathLst>
          </a:custGeom>
          <a:blipFill>
            <a:blip r:embed="rId3"/>
            <a:stretch>
              <a:fillRect l="0" t="0" r="0" b="0"/>
            </a:stretch>
          </a:blipFill>
        </p:spPr>
      </p:sp>
      <p:grpSp>
        <p:nvGrpSpPr>
          <p:cNvPr name="Group 13" id="13"/>
          <p:cNvGrpSpPr/>
          <p:nvPr/>
        </p:nvGrpSpPr>
        <p:grpSpPr>
          <a:xfrm rot="5400000">
            <a:off x="5576119" y="-143644"/>
            <a:ext cx="860715" cy="5145894"/>
            <a:chOff x="0" y="0"/>
            <a:chExt cx="4975860" cy="29748802"/>
          </a:xfrm>
        </p:grpSpPr>
        <p:sp>
          <p:nvSpPr>
            <p:cNvPr name="Freeform 14" id="14"/>
            <p:cNvSpPr/>
            <p:nvPr/>
          </p:nvSpPr>
          <p:spPr>
            <a:xfrm flipH="false" flipV="false" rot="0">
              <a:off x="0" y="0"/>
              <a:ext cx="4975860" cy="29748801"/>
            </a:xfrm>
            <a:custGeom>
              <a:avLst/>
              <a:gdLst/>
              <a:ahLst/>
              <a:cxnLst/>
              <a:rect r="r" b="b" t="t" l="l"/>
              <a:pathLst>
                <a:path h="29748801" w="4975860">
                  <a:moveTo>
                    <a:pt x="4975860" y="0"/>
                  </a:moveTo>
                  <a:lnTo>
                    <a:pt x="4975860" y="28877583"/>
                  </a:lnTo>
                  <a:lnTo>
                    <a:pt x="2486660" y="29748801"/>
                  </a:lnTo>
                  <a:lnTo>
                    <a:pt x="0" y="28877583"/>
                  </a:lnTo>
                  <a:lnTo>
                    <a:pt x="1270" y="28161301"/>
                  </a:lnTo>
                  <a:lnTo>
                    <a:pt x="6350" y="7042037"/>
                  </a:lnTo>
                  <a:lnTo>
                    <a:pt x="0" y="0"/>
                  </a:lnTo>
                  <a:lnTo>
                    <a:pt x="4975860" y="0"/>
                  </a:lnTo>
                  <a:close/>
                </a:path>
              </a:pathLst>
            </a:custGeom>
            <a:solidFill>
              <a:srgbClr val="004AAD"/>
            </a:solidFill>
          </p:spPr>
        </p:sp>
      </p:grpSp>
      <p:grpSp>
        <p:nvGrpSpPr>
          <p:cNvPr name="Group 15" id="15"/>
          <p:cNvGrpSpPr/>
          <p:nvPr/>
        </p:nvGrpSpPr>
        <p:grpSpPr>
          <a:xfrm rot="5400000">
            <a:off x="5236536" y="367645"/>
            <a:ext cx="860715" cy="5825059"/>
            <a:chOff x="0" y="0"/>
            <a:chExt cx="4975860" cy="33675105"/>
          </a:xfrm>
        </p:grpSpPr>
        <p:sp>
          <p:nvSpPr>
            <p:cNvPr name="Freeform 16" id="16"/>
            <p:cNvSpPr/>
            <p:nvPr/>
          </p:nvSpPr>
          <p:spPr>
            <a:xfrm flipH="false" flipV="false" rot="0">
              <a:off x="0" y="0"/>
              <a:ext cx="4975860" cy="33675104"/>
            </a:xfrm>
            <a:custGeom>
              <a:avLst/>
              <a:gdLst/>
              <a:ahLst/>
              <a:cxnLst/>
              <a:rect r="r" b="b" t="t" l="l"/>
              <a:pathLst>
                <a:path h="33675104" w="4975860">
                  <a:moveTo>
                    <a:pt x="4975860" y="0"/>
                  </a:moveTo>
                  <a:lnTo>
                    <a:pt x="4975860" y="32803886"/>
                  </a:lnTo>
                  <a:lnTo>
                    <a:pt x="2486660" y="33675104"/>
                  </a:lnTo>
                  <a:lnTo>
                    <a:pt x="0" y="32803886"/>
                  </a:lnTo>
                  <a:lnTo>
                    <a:pt x="1270" y="32087604"/>
                  </a:lnTo>
                  <a:lnTo>
                    <a:pt x="6350" y="7963698"/>
                  </a:lnTo>
                  <a:lnTo>
                    <a:pt x="0" y="0"/>
                  </a:lnTo>
                  <a:lnTo>
                    <a:pt x="4975860" y="0"/>
                  </a:lnTo>
                  <a:close/>
                </a:path>
              </a:pathLst>
            </a:custGeom>
            <a:solidFill>
              <a:srgbClr val="FFA199"/>
            </a:solidFill>
          </p:spPr>
        </p:sp>
      </p:grpSp>
      <p:grpSp>
        <p:nvGrpSpPr>
          <p:cNvPr name="Group 17" id="17"/>
          <p:cNvGrpSpPr/>
          <p:nvPr/>
        </p:nvGrpSpPr>
        <p:grpSpPr>
          <a:xfrm rot="5400000">
            <a:off x="6254132" y="2216987"/>
            <a:ext cx="831746" cy="3818836"/>
            <a:chOff x="0" y="0"/>
            <a:chExt cx="4975860" cy="22845914"/>
          </a:xfrm>
        </p:grpSpPr>
        <p:sp>
          <p:nvSpPr>
            <p:cNvPr name="Freeform 18" id="18"/>
            <p:cNvSpPr/>
            <p:nvPr/>
          </p:nvSpPr>
          <p:spPr>
            <a:xfrm flipH="false" flipV="false" rot="0">
              <a:off x="0" y="0"/>
              <a:ext cx="4975860" cy="22845914"/>
            </a:xfrm>
            <a:custGeom>
              <a:avLst/>
              <a:gdLst/>
              <a:ahLst/>
              <a:cxnLst/>
              <a:rect r="r" b="b" t="t" l="l"/>
              <a:pathLst>
                <a:path h="22845914" w="4975860">
                  <a:moveTo>
                    <a:pt x="4975860" y="0"/>
                  </a:moveTo>
                  <a:lnTo>
                    <a:pt x="4975860" y="21974694"/>
                  </a:lnTo>
                  <a:lnTo>
                    <a:pt x="2486660" y="22845914"/>
                  </a:lnTo>
                  <a:lnTo>
                    <a:pt x="0" y="21974694"/>
                  </a:lnTo>
                  <a:lnTo>
                    <a:pt x="1270" y="21258414"/>
                  </a:lnTo>
                  <a:lnTo>
                    <a:pt x="6350" y="5421652"/>
                  </a:lnTo>
                  <a:lnTo>
                    <a:pt x="0" y="0"/>
                  </a:lnTo>
                  <a:lnTo>
                    <a:pt x="4975860" y="0"/>
                  </a:lnTo>
                  <a:close/>
                </a:path>
              </a:pathLst>
            </a:custGeom>
            <a:solidFill>
              <a:srgbClr val="84545A"/>
            </a:solidFill>
          </p:spPr>
        </p:sp>
      </p:grpSp>
      <p:grpSp>
        <p:nvGrpSpPr>
          <p:cNvPr name="Group 19" id="19"/>
          <p:cNvGrpSpPr/>
          <p:nvPr/>
        </p:nvGrpSpPr>
        <p:grpSpPr>
          <a:xfrm rot="5400000">
            <a:off x="5804206" y="2617932"/>
            <a:ext cx="860715" cy="4689720"/>
            <a:chOff x="0" y="0"/>
            <a:chExt cx="4975860" cy="27111626"/>
          </a:xfrm>
        </p:grpSpPr>
        <p:sp>
          <p:nvSpPr>
            <p:cNvPr name="Freeform 20" id="20"/>
            <p:cNvSpPr/>
            <p:nvPr/>
          </p:nvSpPr>
          <p:spPr>
            <a:xfrm flipH="false" flipV="false" rot="0">
              <a:off x="0" y="0"/>
              <a:ext cx="4975860" cy="27111626"/>
            </a:xfrm>
            <a:custGeom>
              <a:avLst/>
              <a:gdLst/>
              <a:ahLst/>
              <a:cxnLst/>
              <a:rect r="r" b="b" t="t" l="l"/>
              <a:pathLst>
                <a:path h="27111626" w="4975860">
                  <a:moveTo>
                    <a:pt x="4975860" y="0"/>
                  </a:moveTo>
                  <a:lnTo>
                    <a:pt x="4975860" y="26240408"/>
                  </a:lnTo>
                  <a:lnTo>
                    <a:pt x="2486660" y="27111626"/>
                  </a:lnTo>
                  <a:lnTo>
                    <a:pt x="0" y="26240408"/>
                  </a:lnTo>
                  <a:lnTo>
                    <a:pt x="1270" y="25524126"/>
                  </a:lnTo>
                  <a:lnTo>
                    <a:pt x="6350" y="6422986"/>
                  </a:lnTo>
                  <a:lnTo>
                    <a:pt x="0" y="0"/>
                  </a:lnTo>
                  <a:lnTo>
                    <a:pt x="4975860" y="0"/>
                  </a:lnTo>
                  <a:close/>
                </a:path>
              </a:pathLst>
            </a:custGeom>
            <a:solidFill>
              <a:srgbClr val="ACA3AF"/>
            </a:solidFill>
          </p:spPr>
        </p:sp>
      </p:grpSp>
      <p:grpSp>
        <p:nvGrpSpPr>
          <p:cNvPr name="Group 21" id="21"/>
          <p:cNvGrpSpPr/>
          <p:nvPr/>
        </p:nvGrpSpPr>
        <p:grpSpPr>
          <a:xfrm rot="0">
            <a:off x="9630000" y="6277272"/>
            <a:ext cx="1180234" cy="884123"/>
            <a:chOff x="0" y="0"/>
            <a:chExt cx="543251" cy="406954"/>
          </a:xfrm>
        </p:grpSpPr>
        <p:sp>
          <p:nvSpPr>
            <p:cNvPr name="Freeform 22" id="22"/>
            <p:cNvSpPr/>
            <p:nvPr/>
          </p:nvSpPr>
          <p:spPr>
            <a:xfrm flipH="false" flipV="false" rot="0">
              <a:off x="0" y="0"/>
              <a:ext cx="543251" cy="406954"/>
            </a:xfrm>
            <a:custGeom>
              <a:avLst/>
              <a:gdLst/>
              <a:ahLst/>
              <a:cxnLst/>
              <a:rect r="r" b="b" t="t" l="l"/>
              <a:pathLst>
                <a:path h="406954" w="543251">
                  <a:moveTo>
                    <a:pt x="0" y="0"/>
                  </a:moveTo>
                  <a:lnTo>
                    <a:pt x="543251" y="0"/>
                  </a:lnTo>
                  <a:lnTo>
                    <a:pt x="543251" y="406954"/>
                  </a:lnTo>
                  <a:lnTo>
                    <a:pt x="0" y="406954"/>
                  </a:lnTo>
                  <a:close/>
                </a:path>
              </a:pathLst>
            </a:custGeom>
            <a:solidFill>
              <a:srgbClr val="383950"/>
            </a:solidFill>
          </p:spPr>
        </p:sp>
      </p:grpSp>
      <p:grpSp>
        <p:nvGrpSpPr>
          <p:cNvPr name="Group 23" id="23"/>
          <p:cNvGrpSpPr/>
          <p:nvPr/>
        </p:nvGrpSpPr>
        <p:grpSpPr>
          <a:xfrm rot="5400000">
            <a:off x="4925307" y="2599748"/>
            <a:ext cx="860715" cy="6447518"/>
            <a:chOff x="0" y="0"/>
            <a:chExt cx="4975860" cy="37273584"/>
          </a:xfrm>
        </p:grpSpPr>
        <p:sp>
          <p:nvSpPr>
            <p:cNvPr name="Freeform 24" id="24"/>
            <p:cNvSpPr/>
            <p:nvPr/>
          </p:nvSpPr>
          <p:spPr>
            <a:xfrm flipH="false" flipV="false" rot="0">
              <a:off x="0" y="0"/>
              <a:ext cx="4975860" cy="37273585"/>
            </a:xfrm>
            <a:custGeom>
              <a:avLst/>
              <a:gdLst/>
              <a:ahLst/>
              <a:cxnLst/>
              <a:rect r="r" b="b" t="t" l="l"/>
              <a:pathLst>
                <a:path h="37273585" w="4975860">
                  <a:moveTo>
                    <a:pt x="4975860" y="0"/>
                  </a:moveTo>
                  <a:lnTo>
                    <a:pt x="4975860" y="36402364"/>
                  </a:lnTo>
                  <a:lnTo>
                    <a:pt x="2486660" y="37273585"/>
                  </a:lnTo>
                  <a:lnTo>
                    <a:pt x="0" y="36402364"/>
                  </a:lnTo>
                  <a:lnTo>
                    <a:pt x="1270" y="35686085"/>
                  </a:lnTo>
                  <a:lnTo>
                    <a:pt x="6350" y="8808405"/>
                  </a:lnTo>
                  <a:lnTo>
                    <a:pt x="0" y="0"/>
                  </a:lnTo>
                  <a:lnTo>
                    <a:pt x="4975860" y="0"/>
                  </a:lnTo>
                  <a:close/>
                </a:path>
              </a:pathLst>
            </a:custGeom>
            <a:solidFill>
              <a:srgbClr val="383950"/>
            </a:solidFill>
          </p:spPr>
        </p:sp>
      </p:grpSp>
      <p:grpSp>
        <p:nvGrpSpPr>
          <p:cNvPr name="Group 25" id="25"/>
          <p:cNvGrpSpPr/>
          <p:nvPr/>
        </p:nvGrpSpPr>
        <p:grpSpPr>
          <a:xfrm rot="0">
            <a:off x="3702743" y="2163279"/>
            <a:ext cx="532048" cy="532048"/>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7" id="27"/>
          <p:cNvGrpSpPr/>
          <p:nvPr/>
        </p:nvGrpSpPr>
        <p:grpSpPr>
          <a:xfrm rot="5400000">
            <a:off x="8321448" y="2458638"/>
            <a:ext cx="1768245" cy="848859"/>
            <a:chOff x="0" y="0"/>
            <a:chExt cx="13288429" cy="6379210"/>
          </a:xfrm>
        </p:grpSpPr>
        <p:sp>
          <p:nvSpPr>
            <p:cNvPr name="Freeform 28" id="28"/>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5993CF"/>
            </a:solidFill>
          </p:spPr>
        </p:sp>
      </p:grpSp>
      <p:grpSp>
        <p:nvGrpSpPr>
          <p:cNvPr name="Group 29" id="29"/>
          <p:cNvGrpSpPr/>
          <p:nvPr/>
        </p:nvGrpSpPr>
        <p:grpSpPr>
          <a:xfrm rot="5400000">
            <a:off x="8321448" y="3309510"/>
            <a:ext cx="1768245" cy="848859"/>
            <a:chOff x="0" y="0"/>
            <a:chExt cx="13288429" cy="6379210"/>
          </a:xfrm>
        </p:grpSpPr>
        <p:sp>
          <p:nvSpPr>
            <p:cNvPr name="Freeform 30" id="30"/>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EB8F88"/>
            </a:solidFill>
          </p:spPr>
        </p:sp>
      </p:grpSp>
      <p:grpSp>
        <p:nvGrpSpPr>
          <p:cNvPr name="Group 31" id="31"/>
          <p:cNvGrpSpPr/>
          <p:nvPr/>
        </p:nvGrpSpPr>
        <p:grpSpPr>
          <a:xfrm rot="5400000">
            <a:off x="8321448" y="4141255"/>
            <a:ext cx="1768245" cy="848859"/>
            <a:chOff x="0" y="0"/>
            <a:chExt cx="13288429" cy="6379210"/>
          </a:xfrm>
        </p:grpSpPr>
        <p:sp>
          <p:nvSpPr>
            <p:cNvPr name="Freeform 32" id="32"/>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724449"/>
            </a:solidFill>
          </p:spPr>
        </p:sp>
      </p:grpSp>
      <p:grpSp>
        <p:nvGrpSpPr>
          <p:cNvPr name="Group 33" id="33"/>
          <p:cNvGrpSpPr/>
          <p:nvPr/>
        </p:nvGrpSpPr>
        <p:grpSpPr>
          <a:xfrm rot="5400000">
            <a:off x="8321448" y="4992127"/>
            <a:ext cx="1768245" cy="848859"/>
            <a:chOff x="0" y="0"/>
            <a:chExt cx="13288429" cy="6379210"/>
          </a:xfrm>
        </p:grpSpPr>
        <p:sp>
          <p:nvSpPr>
            <p:cNvPr name="Freeform 34" id="34"/>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8F8792"/>
            </a:solidFill>
          </p:spPr>
        </p:sp>
      </p:grpSp>
      <p:grpSp>
        <p:nvGrpSpPr>
          <p:cNvPr name="Group 35" id="35"/>
          <p:cNvGrpSpPr/>
          <p:nvPr/>
        </p:nvGrpSpPr>
        <p:grpSpPr>
          <a:xfrm rot="5400000">
            <a:off x="8321448" y="5852842"/>
            <a:ext cx="1768245" cy="848859"/>
            <a:chOff x="0" y="0"/>
            <a:chExt cx="13288429" cy="6379210"/>
          </a:xfrm>
        </p:grpSpPr>
        <p:sp>
          <p:nvSpPr>
            <p:cNvPr name="Freeform 36" id="36"/>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1F2030"/>
            </a:solidFill>
          </p:spPr>
        </p:sp>
      </p:grpSp>
      <p:grpSp>
        <p:nvGrpSpPr>
          <p:cNvPr name="Group 37" id="37"/>
          <p:cNvGrpSpPr/>
          <p:nvPr/>
        </p:nvGrpSpPr>
        <p:grpSpPr>
          <a:xfrm rot="0">
            <a:off x="3018475" y="3014150"/>
            <a:ext cx="532048" cy="532048"/>
            <a:chOff x="0" y="0"/>
            <a:chExt cx="6350000" cy="6350000"/>
          </a:xfrm>
        </p:grpSpPr>
        <p:sp>
          <p:nvSpPr>
            <p:cNvPr name="Freeform 38" id="3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9" id="39"/>
          <p:cNvGrpSpPr/>
          <p:nvPr/>
        </p:nvGrpSpPr>
        <p:grpSpPr>
          <a:xfrm rot="0">
            <a:off x="5030329" y="3845896"/>
            <a:ext cx="532048" cy="532048"/>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41" id="41"/>
          <p:cNvSpPr/>
          <p:nvPr/>
        </p:nvSpPr>
        <p:spPr>
          <a:xfrm flipH="false" flipV="false" rot="0">
            <a:off x="3132866" y="3134797"/>
            <a:ext cx="303265" cy="290756"/>
          </a:xfrm>
          <a:custGeom>
            <a:avLst/>
            <a:gdLst/>
            <a:ahLst/>
            <a:cxnLst/>
            <a:rect r="r" b="b" t="t" l="l"/>
            <a:pathLst>
              <a:path h="290756" w="303265">
                <a:moveTo>
                  <a:pt x="0" y="0"/>
                </a:moveTo>
                <a:lnTo>
                  <a:pt x="303266" y="0"/>
                </a:lnTo>
                <a:lnTo>
                  <a:pt x="303266" y="290755"/>
                </a:lnTo>
                <a:lnTo>
                  <a:pt x="0" y="2907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2" id="42"/>
          <p:cNvGrpSpPr/>
          <p:nvPr/>
        </p:nvGrpSpPr>
        <p:grpSpPr>
          <a:xfrm rot="0">
            <a:off x="4156041" y="4696768"/>
            <a:ext cx="532048" cy="532048"/>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44" id="44"/>
          <p:cNvGrpSpPr/>
          <p:nvPr/>
        </p:nvGrpSpPr>
        <p:grpSpPr>
          <a:xfrm rot="0">
            <a:off x="2394321" y="5557483"/>
            <a:ext cx="532048" cy="532048"/>
            <a:chOff x="0" y="0"/>
            <a:chExt cx="6350000" cy="6350000"/>
          </a:xfrm>
        </p:grpSpPr>
        <p:sp>
          <p:nvSpPr>
            <p:cNvPr name="Freeform 45" id="4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46" id="46"/>
          <p:cNvSpPr/>
          <p:nvPr/>
        </p:nvSpPr>
        <p:spPr>
          <a:xfrm flipH="false" flipV="false" rot="0">
            <a:off x="3040761" y="3036437"/>
            <a:ext cx="509762" cy="509762"/>
          </a:xfrm>
          <a:custGeom>
            <a:avLst/>
            <a:gdLst/>
            <a:ahLst/>
            <a:cxnLst/>
            <a:rect r="r" b="b" t="t" l="l"/>
            <a:pathLst>
              <a:path h="509762" w="509762">
                <a:moveTo>
                  <a:pt x="0" y="0"/>
                </a:moveTo>
                <a:lnTo>
                  <a:pt x="509762" y="0"/>
                </a:lnTo>
                <a:lnTo>
                  <a:pt x="509762" y="509762"/>
                </a:lnTo>
                <a:lnTo>
                  <a:pt x="0" y="5097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7" id="47"/>
          <p:cNvSpPr/>
          <p:nvPr/>
        </p:nvSpPr>
        <p:spPr>
          <a:xfrm flipH="false" flipV="false" rot="0">
            <a:off x="5187253" y="3942262"/>
            <a:ext cx="218201" cy="358442"/>
          </a:xfrm>
          <a:custGeom>
            <a:avLst/>
            <a:gdLst/>
            <a:ahLst/>
            <a:cxnLst/>
            <a:rect r="r" b="b" t="t" l="l"/>
            <a:pathLst>
              <a:path h="358442" w="218201">
                <a:moveTo>
                  <a:pt x="0" y="0"/>
                </a:moveTo>
                <a:lnTo>
                  <a:pt x="218201" y="0"/>
                </a:lnTo>
                <a:lnTo>
                  <a:pt x="218201" y="358442"/>
                </a:lnTo>
                <a:lnTo>
                  <a:pt x="0" y="3584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8" id="48"/>
          <p:cNvSpPr/>
          <p:nvPr/>
        </p:nvSpPr>
        <p:spPr>
          <a:xfrm flipH="false" flipV="false" rot="0">
            <a:off x="3866501" y="2226868"/>
            <a:ext cx="204533" cy="404870"/>
          </a:xfrm>
          <a:custGeom>
            <a:avLst/>
            <a:gdLst/>
            <a:ahLst/>
            <a:cxnLst/>
            <a:rect r="r" b="b" t="t" l="l"/>
            <a:pathLst>
              <a:path h="404870" w="204533">
                <a:moveTo>
                  <a:pt x="0" y="0"/>
                </a:moveTo>
                <a:lnTo>
                  <a:pt x="204533" y="0"/>
                </a:lnTo>
                <a:lnTo>
                  <a:pt x="204533" y="404870"/>
                </a:lnTo>
                <a:lnTo>
                  <a:pt x="0" y="4048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4165486" y="4651217"/>
            <a:ext cx="441141" cy="577599"/>
          </a:xfrm>
          <a:custGeom>
            <a:avLst/>
            <a:gdLst/>
            <a:ahLst/>
            <a:cxnLst/>
            <a:rect r="r" b="b" t="t" l="l"/>
            <a:pathLst>
              <a:path h="577599" w="441141">
                <a:moveTo>
                  <a:pt x="0" y="0"/>
                </a:moveTo>
                <a:lnTo>
                  <a:pt x="441142" y="0"/>
                </a:lnTo>
                <a:lnTo>
                  <a:pt x="441142" y="577599"/>
                </a:lnTo>
                <a:lnTo>
                  <a:pt x="0" y="5775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0" id="50"/>
          <p:cNvSpPr/>
          <p:nvPr/>
        </p:nvSpPr>
        <p:spPr>
          <a:xfrm flipH="false" flipV="false" rot="0">
            <a:off x="2394321" y="5557483"/>
            <a:ext cx="392258" cy="491090"/>
          </a:xfrm>
          <a:custGeom>
            <a:avLst/>
            <a:gdLst/>
            <a:ahLst/>
            <a:cxnLst/>
            <a:rect r="r" b="b" t="t" l="l"/>
            <a:pathLst>
              <a:path h="491090" w="392258">
                <a:moveTo>
                  <a:pt x="0" y="0"/>
                </a:moveTo>
                <a:lnTo>
                  <a:pt x="392258" y="0"/>
                </a:lnTo>
                <a:lnTo>
                  <a:pt x="392258" y="491090"/>
                </a:lnTo>
                <a:lnTo>
                  <a:pt x="0" y="49109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51" id="51"/>
          <p:cNvSpPr txBox="true"/>
          <p:nvPr/>
        </p:nvSpPr>
        <p:spPr>
          <a:xfrm rot="0">
            <a:off x="1095863" y="1258001"/>
            <a:ext cx="3710753" cy="366881"/>
          </a:xfrm>
          <a:prstGeom prst="rect">
            <a:avLst/>
          </a:prstGeom>
        </p:spPr>
        <p:txBody>
          <a:bodyPr anchor="t" rtlCol="false" tIns="0" lIns="0" bIns="0" rIns="0">
            <a:spAutoFit/>
          </a:bodyPr>
          <a:lstStyle/>
          <a:p>
            <a:pPr algn="l">
              <a:lnSpc>
                <a:spcPts val="3038"/>
              </a:lnSpc>
            </a:pPr>
            <a:r>
              <a:rPr lang="en-US" sz="2170" spc="434">
                <a:solidFill>
                  <a:srgbClr val="000000"/>
                </a:solidFill>
                <a:latin typeface="Garet Light"/>
                <a:ea typeface="Garet Light"/>
                <a:cs typeface="Garet Light"/>
                <a:sym typeface="Garet Light"/>
              </a:rPr>
              <a:t>INFOGRAPHIC</a:t>
            </a:r>
          </a:p>
        </p:txBody>
      </p:sp>
      <p:sp>
        <p:nvSpPr>
          <p:cNvPr name="TextBox 52" id="52"/>
          <p:cNvSpPr txBox="true"/>
          <p:nvPr/>
        </p:nvSpPr>
        <p:spPr>
          <a:xfrm rot="0">
            <a:off x="4386057" y="2142812"/>
            <a:ext cx="2270204" cy="315694"/>
          </a:xfrm>
          <a:prstGeom prst="rect">
            <a:avLst/>
          </a:prstGeom>
        </p:spPr>
        <p:txBody>
          <a:bodyPr anchor="t" rtlCol="false" tIns="0" lIns="0" bIns="0" rIns="0">
            <a:spAutoFit/>
          </a:bodyPr>
          <a:lstStyle/>
          <a:p>
            <a:pPr algn="l">
              <a:lnSpc>
                <a:spcPts val="2604"/>
              </a:lnSpc>
            </a:pPr>
            <a:r>
              <a:rPr lang="en-US" sz="1860" spc="156">
                <a:solidFill>
                  <a:srgbClr val="FFFFFF"/>
                </a:solidFill>
                <a:latin typeface="Garet ExtraBold"/>
                <a:ea typeface="Garet ExtraBold"/>
                <a:cs typeface="Garet ExtraBold"/>
                <a:sym typeface="Garet ExtraBold"/>
              </a:rPr>
              <a:t>FACEBOOK</a:t>
            </a:r>
          </a:p>
        </p:txBody>
      </p:sp>
      <p:sp>
        <p:nvSpPr>
          <p:cNvPr name="TextBox 53" id="53"/>
          <p:cNvSpPr txBox="true"/>
          <p:nvPr/>
        </p:nvSpPr>
        <p:spPr>
          <a:xfrm rot="0">
            <a:off x="4386057" y="2429931"/>
            <a:ext cx="2270204" cy="247762"/>
          </a:xfrm>
          <a:prstGeom prst="rect">
            <a:avLst/>
          </a:prstGeom>
        </p:spPr>
        <p:txBody>
          <a:bodyPr anchor="t" rtlCol="false" tIns="0" lIns="0" bIns="0" rIns="0">
            <a:spAutoFit/>
          </a:bodyPr>
          <a:lstStyle/>
          <a:p>
            <a:pPr algn="l">
              <a:lnSpc>
                <a:spcPts val="2025"/>
              </a:lnSpc>
            </a:pPr>
            <a:r>
              <a:rPr lang="en-US" sz="1446">
                <a:solidFill>
                  <a:srgbClr val="FFFFFF"/>
                </a:solidFill>
                <a:latin typeface="Garet Light"/>
                <a:ea typeface="Garet Light"/>
                <a:cs typeface="Garet Light"/>
                <a:sym typeface="Garet Light"/>
              </a:rPr>
              <a:t>159 sers</a:t>
            </a:r>
          </a:p>
        </p:txBody>
      </p:sp>
      <p:sp>
        <p:nvSpPr>
          <p:cNvPr name="TextBox 54" id="54"/>
          <p:cNvSpPr txBox="true"/>
          <p:nvPr/>
        </p:nvSpPr>
        <p:spPr>
          <a:xfrm rot="0">
            <a:off x="3702743" y="2993684"/>
            <a:ext cx="2270204" cy="315694"/>
          </a:xfrm>
          <a:prstGeom prst="rect">
            <a:avLst/>
          </a:prstGeom>
        </p:spPr>
        <p:txBody>
          <a:bodyPr anchor="t" rtlCol="false" tIns="0" lIns="0" bIns="0" rIns="0">
            <a:spAutoFit/>
          </a:bodyPr>
          <a:lstStyle/>
          <a:p>
            <a:pPr algn="l">
              <a:lnSpc>
                <a:spcPts val="2604"/>
              </a:lnSpc>
            </a:pPr>
            <a:r>
              <a:rPr lang="en-US" sz="1860" spc="156">
                <a:solidFill>
                  <a:srgbClr val="FFFFFF"/>
                </a:solidFill>
                <a:latin typeface="Garet ExtraBold"/>
                <a:ea typeface="Garet ExtraBold"/>
                <a:cs typeface="Garet ExtraBold"/>
                <a:sym typeface="Garet ExtraBold"/>
              </a:rPr>
              <a:t>INSTGRAM </a:t>
            </a:r>
          </a:p>
        </p:txBody>
      </p:sp>
      <p:sp>
        <p:nvSpPr>
          <p:cNvPr name="TextBox 55" id="55"/>
          <p:cNvSpPr txBox="true"/>
          <p:nvPr/>
        </p:nvSpPr>
        <p:spPr>
          <a:xfrm rot="0">
            <a:off x="3702743" y="3280803"/>
            <a:ext cx="2270204" cy="247762"/>
          </a:xfrm>
          <a:prstGeom prst="rect">
            <a:avLst/>
          </a:prstGeom>
        </p:spPr>
        <p:txBody>
          <a:bodyPr anchor="t" rtlCol="false" tIns="0" lIns="0" bIns="0" rIns="0">
            <a:spAutoFit/>
          </a:bodyPr>
          <a:lstStyle/>
          <a:p>
            <a:pPr algn="l">
              <a:lnSpc>
                <a:spcPts val="2025"/>
              </a:lnSpc>
            </a:pPr>
            <a:r>
              <a:rPr lang="en-US" sz="1446">
                <a:solidFill>
                  <a:srgbClr val="FFFFFF"/>
                </a:solidFill>
                <a:latin typeface="Garet Light"/>
                <a:ea typeface="Garet Light"/>
                <a:cs typeface="Garet Light"/>
                <a:sym typeface="Garet Light"/>
              </a:rPr>
              <a:t>30 users</a:t>
            </a:r>
          </a:p>
        </p:txBody>
      </p:sp>
      <p:sp>
        <p:nvSpPr>
          <p:cNvPr name="TextBox 56" id="56"/>
          <p:cNvSpPr txBox="true"/>
          <p:nvPr/>
        </p:nvSpPr>
        <p:spPr>
          <a:xfrm rot="0">
            <a:off x="5714597" y="3825429"/>
            <a:ext cx="2864826" cy="315694"/>
          </a:xfrm>
          <a:prstGeom prst="rect">
            <a:avLst/>
          </a:prstGeom>
        </p:spPr>
        <p:txBody>
          <a:bodyPr anchor="t" rtlCol="false" tIns="0" lIns="0" bIns="0" rIns="0">
            <a:spAutoFit/>
          </a:bodyPr>
          <a:lstStyle/>
          <a:p>
            <a:pPr algn="l">
              <a:lnSpc>
                <a:spcPts val="2604"/>
              </a:lnSpc>
            </a:pPr>
            <a:r>
              <a:rPr lang="en-US" sz="1860" spc="156">
                <a:solidFill>
                  <a:srgbClr val="FFFFFF"/>
                </a:solidFill>
                <a:latin typeface="Garet ExtraBold"/>
                <a:ea typeface="Garet ExtraBold"/>
                <a:cs typeface="Garet ExtraBold"/>
                <a:sym typeface="Garet ExtraBold"/>
              </a:rPr>
              <a:t>TIKTOK</a:t>
            </a:r>
          </a:p>
        </p:txBody>
      </p:sp>
      <p:sp>
        <p:nvSpPr>
          <p:cNvPr name="TextBox 57" id="57"/>
          <p:cNvSpPr txBox="true"/>
          <p:nvPr/>
        </p:nvSpPr>
        <p:spPr>
          <a:xfrm rot="0">
            <a:off x="5714597" y="4112548"/>
            <a:ext cx="2270204" cy="247762"/>
          </a:xfrm>
          <a:prstGeom prst="rect">
            <a:avLst/>
          </a:prstGeom>
        </p:spPr>
        <p:txBody>
          <a:bodyPr anchor="t" rtlCol="false" tIns="0" lIns="0" bIns="0" rIns="0">
            <a:spAutoFit/>
          </a:bodyPr>
          <a:lstStyle/>
          <a:p>
            <a:pPr algn="l">
              <a:lnSpc>
                <a:spcPts val="2025"/>
              </a:lnSpc>
            </a:pPr>
            <a:r>
              <a:rPr lang="en-US" sz="1446">
                <a:solidFill>
                  <a:srgbClr val="FFFFFF"/>
                </a:solidFill>
                <a:latin typeface="Garet Light"/>
                <a:ea typeface="Garet Light"/>
                <a:cs typeface="Garet Light"/>
                <a:sym typeface="Garet Light"/>
              </a:rPr>
              <a:t>27 follower </a:t>
            </a:r>
          </a:p>
        </p:txBody>
      </p:sp>
      <p:sp>
        <p:nvSpPr>
          <p:cNvPr name="TextBox 58" id="58"/>
          <p:cNvSpPr txBox="true"/>
          <p:nvPr/>
        </p:nvSpPr>
        <p:spPr>
          <a:xfrm rot="0">
            <a:off x="4840309" y="4676301"/>
            <a:ext cx="2864826" cy="315694"/>
          </a:xfrm>
          <a:prstGeom prst="rect">
            <a:avLst/>
          </a:prstGeom>
        </p:spPr>
        <p:txBody>
          <a:bodyPr anchor="t" rtlCol="false" tIns="0" lIns="0" bIns="0" rIns="0">
            <a:spAutoFit/>
          </a:bodyPr>
          <a:lstStyle/>
          <a:p>
            <a:pPr algn="l">
              <a:lnSpc>
                <a:spcPts val="2604"/>
              </a:lnSpc>
            </a:pPr>
            <a:r>
              <a:rPr lang="en-US" sz="1860" spc="156">
                <a:solidFill>
                  <a:srgbClr val="FFFFFF"/>
                </a:solidFill>
                <a:latin typeface="Garet ExtraBold"/>
                <a:ea typeface="Garet ExtraBold"/>
                <a:cs typeface="Garet ExtraBold"/>
                <a:sym typeface="Garet ExtraBold"/>
              </a:rPr>
              <a:t>GOOGLE SITE</a:t>
            </a:r>
          </a:p>
        </p:txBody>
      </p:sp>
      <p:sp>
        <p:nvSpPr>
          <p:cNvPr name="TextBox 59" id="59"/>
          <p:cNvSpPr txBox="true"/>
          <p:nvPr/>
        </p:nvSpPr>
        <p:spPr>
          <a:xfrm rot="0">
            <a:off x="4840309" y="4963420"/>
            <a:ext cx="2270204" cy="247762"/>
          </a:xfrm>
          <a:prstGeom prst="rect">
            <a:avLst/>
          </a:prstGeom>
        </p:spPr>
        <p:txBody>
          <a:bodyPr anchor="t" rtlCol="false" tIns="0" lIns="0" bIns="0" rIns="0">
            <a:spAutoFit/>
          </a:bodyPr>
          <a:lstStyle/>
          <a:p>
            <a:pPr algn="l">
              <a:lnSpc>
                <a:spcPts val="2025"/>
              </a:lnSpc>
            </a:pPr>
            <a:r>
              <a:rPr lang="en-US" sz="1446">
                <a:solidFill>
                  <a:srgbClr val="FFFFFF"/>
                </a:solidFill>
                <a:latin typeface="Garet Light"/>
                <a:ea typeface="Garet Light"/>
                <a:cs typeface="Garet Light"/>
                <a:sym typeface="Garet Light"/>
              </a:rPr>
              <a:t>0 wisits </a:t>
            </a:r>
          </a:p>
        </p:txBody>
      </p:sp>
      <p:sp>
        <p:nvSpPr>
          <p:cNvPr name="TextBox 60" id="60"/>
          <p:cNvSpPr txBox="true"/>
          <p:nvPr/>
        </p:nvSpPr>
        <p:spPr>
          <a:xfrm rot="0">
            <a:off x="3078589" y="5537016"/>
            <a:ext cx="3771110" cy="315694"/>
          </a:xfrm>
          <a:prstGeom prst="rect">
            <a:avLst/>
          </a:prstGeom>
        </p:spPr>
        <p:txBody>
          <a:bodyPr anchor="t" rtlCol="false" tIns="0" lIns="0" bIns="0" rIns="0">
            <a:spAutoFit/>
          </a:bodyPr>
          <a:lstStyle/>
          <a:p>
            <a:pPr algn="l">
              <a:lnSpc>
                <a:spcPts val="2604"/>
              </a:lnSpc>
            </a:pPr>
            <a:r>
              <a:rPr lang="en-US" sz="1860" spc="156">
                <a:solidFill>
                  <a:srgbClr val="FFFFFF"/>
                </a:solidFill>
                <a:latin typeface="Garet ExtraBold"/>
                <a:ea typeface="Garet ExtraBold"/>
                <a:cs typeface="Garet ExtraBold"/>
                <a:sym typeface="Garet ExtraBold"/>
              </a:rPr>
              <a:t>TELGRAM </a:t>
            </a:r>
          </a:p>
        </p:txBody>
      </p:sp>
      <p:sp>
        <p:nvSpPr>
          <p:cNvPr name="TextBox 61" id="61"/>
          <p:cNvSpPr txBox="true"/>
          <p:nvPr/>
        </p:nvSpPr>
        <p:spPr>
          <a:xfrm rot="0">
            <a:off x="3078589" y="5824135"/>
            <a:ext cx="2270204" cy="247762"/>
          </a:xfrm>
          <a:prstGeom prst="rect">
            <a:avLst/>
          </a:prstGeom>
        </p:spPr>
        <p:txBody>
          <a:bodyPr anchor="t" rtlCol="false" tIns="0" lIns="0" bIns="0" rIns="0">
            <a:spAutoFit/>
          </a:bodyPr>
          <a:lstStyle/>
          <a:p>
            <a:pPr algn="l">
              <a:lnSpc>
                <a:spcPts val="2025"/>
              </a:lnSpc>
            </a:pPr>
            <a:r>
              <a:rPr lang="en-US" sz="1446">
                <a:solidFill>
                  <a:srgbClr val="FFFFFF"/>
                </a:solidFill>
                <a:latin typeface="Garet Light"/>
                <a:ea typeface="Garet Light"/>
                <a:cs typeface="Garet Light"/>
                <a:sym typeface="Garet Light"/>
              </a:rPr>
              <a:t>10 users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42" r="-1069" b="-1542"/>
            </a:stretch>
          </a:blipFill>
        </p:spPr>
      </p:sp>
      <p:graphicFrame>
        <p:nvGraphicFramePr>
          <p:cNvPr name="Table 3" id="3"/>
          <p:cNvGraphicFramePr>
            <a:graphicFrameLocks noGrp="true"/>
          </p:cNvGraphicFramePr>
          <p:nvPr/>
        </p:nvGraphicFramePr>
        <p:xfrm>
          <a:off x="449180" y="756000"/>
          <a:ext cx="5701827" cy="4014752"/>
        </p:xfrm>
        <a:graphic>
          <a:graphicData uri="http://schemas.openxmlformats.org/drawingml/2006/table">
            <a:tbl>
              <a:tblPr/>
              <a:tblGrid>
                <a:gridCol w="961309"/>
                <a:gridCol w="477121"/>
                <a:gridCol w="822307"/>
                <a:gridCol w="659673"/>
                <a:gridCol w="659673"/>
                <a:gridCol w="474465"/>
                <a:gridCol w="853580"/>
                <a:gridCol w="793699"/>
              </a:tblGrid>
              <a:tr h="383094">
                <a:tc>
                  <a:txBody>
                    <a:bodyPr anchor="t" rtlCol="false"/>
                    <a:lstStyle/>
                    <a:p>
                      <a:pPr algn="ctr">
                        <a:lnSpc>
                          <a:spcPts val="1551"/>
                        </a:lnSpc>
                        <a:defRPr/>
                      </a:pPr>
                      <a:r>
                        <a:rPr lang="en-US" sz="1108">
                          <a:solidFill>
                            <a:srgbClr val="000000"/>
                          </a:solidFill>
                          <a:latin typeface="RoxboroughCF"/>
                          <a:ea typeface="RoxboroughCF"/>
                          <a:cs typeface="RoxboroughCF"/>
                          <a:sym typeface="RoxboroughCF"/>
                        </a:rPr>
                        <a:t>WED 1/1</a:t>
                      </a:r>
                      <a:endParaRPr lang="en-US" sz="1100"/>
                    </a:p>
                  </a:txBody>
                  <a:tcPr marL="102842" marR="102842" marT="102842" marB="102842" anchor="ctr">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551"/>
                        </a:lnSpc>
                        <a:defRPr/>
                      </a:pPr>
                      <a:r>
                        <a:rPr lang="en-US" sz="1108">
                          <a:solidFill>
                            <a:srgbClr val="000000"/>
                          </a:solidFill>
                          <a:latin typeface="RoxboroughCF"/>
                          <a:ea typeface="RoxboroughCF"/>
                          <a:cs typeface="RoxboroughCF"/>
                          <a:sym typeface="RoxboroughCF"/>
                        </a:rPr>
                        <a:t>THUR  1/2</a:t>
                      </a:r>
                      <a:endParaRPr lang="en-US" sz="1100"/>
                    </a:p>
                  </a:txBody>
                  <a:tcPr marL="102842" marR="102842" marT="102842" marB="102842" anchor="ctr">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551"/>
                        </a:lnSpc>
                        <a:defRPr/>
                      </a:pPr>
                      <a:r>
                        <a:rPr lang="en-US" sz="1108">
                          <a:solidFill>
                            <a:srgbClr val="000000"/>
                          </a:solidFill>
                          <a:latin typeface="RoxboroughCF"/>
                          <a:ea typeface="RoxboroughCF"/>
                          <a:cs typeface="RoxboroughCF"/>
                          <a:sym typeface="RoxboroughCF"/>
                        </a:rPr>
                        <a:t>FRI  1/3</a:t>
                      </a:r>
                      <a:endParaRPr lang="en-US" sz="1100"/>
                    </a:p>
                  </a:txBody>
                  <a:tcPr marL="102842" marR="102842" marT="102842" marB="102842" anchor="ctr">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551"/>
                        </a:lnSpc>
                        <a:defRPr/>
                      </a:pPr>
                      <a:r>
                        <a:rPr lang="en-US" b="true" sz="1108">
                          <a:solidFill>
                            <a:srgbClr val="000000"/>
                          </a:solidFill>
                          <a:latin typeface="RoxboroughCF Medium"/>
                          <a:ea typeface="RoxboroughCF Medium"/>
                          <a:cs typeface="RoxboroughCF Medium"/>
                          <a:sym typeface="RoxboroughCF Medium"/>
                        </a:rPr>
                        <a:t>SAT 1/4</a:t>
                      </a:r>
                      <a:endParaRPr lang="en-US" sz="1100"/>
                    </a:p>
                  </a:txBody>
                  <a:tcPr marL="102842" marR="102842" marT="102842" marB="102842" anchor="ctr">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551"/>
                        </a:lnSpc>
                        <a:defRPr/>
                      </a:pPr>
                      <a:endParaRPr lang="en-US" sz="1100"/>
                    </a:p>
                  </a:txBody>
                  <a:tcPr marL="102842" marR="102842" marT="102842" marB="102842" anchor="ctr">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551"/>
                        </a:lnSpc>
                        <a:defRPr/>
                      </a:pPr>
                      <a:r>
                        <a:rPr lang="en-US" b="true" sz="1108">
                          <a:solidFill>
                            <a:srgbClr val="000000"/>
                          </a:solidFill>
                          <a:latin typeface="RoxboroughCF Medium"/>
                          <a:ea typeface="RoxboroughCF Medium"/>
                          <a:cs typeface="RoxboroughCF Medium"/>
                          <a:sym typeface="RoxboroughCF Medium"/>
                        </a:rPr>
                        <a:t>SUN 1/5</a:t>
                      </a:r>
                      <a:endParaRPr lang="en-US" sz="1100"/>
                    </a:p>
                  </a:txBody>
                  <a:tcPr marL="102842" marR="102842" marT="102842" marB="102842" anchor="ctr">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551"/>
                        </a:lnSpc>
                        <a:defRPr/>
                      </a:pPr>
                      <a:r>
                        <a:rPr lang="en-US" b="true" sz="1108">
                          <a:solidFill>
                            <a:srgbClr val="000000"/>
                          </a:solidFill>
                          <a:latin typeface="RoxboroughCF Medium"/>
                          <a:ea typeface="RoxboroughCF Medium"/>
                          <a:cs typeface="RoxboroughCF Medium"/>
                          <a:sym typeface="RoxboroughCF Medium"/>
                        </a:rPr>
                        <a:t>MON 1/6</a:t>
                      </a:r>
                      <a:endParaRPr lang="en-US" sz="1100"/>
                    </a:p>
                  </a:txBody>
                  <a:tcPr marL="102842" marR="102842" marT="102842" marB="102842" anchor="ctr">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551"/>
                        </a:lnSpc>
                        <a:defRPr/>
                      </a:pPr>
                      <a:r>
                        <a:rPr lang="en-US" b="true" sz="1108">
                          <a:solidFill>
                            <a:srgbClr val="000000"/>
                          </a:solidFill>
                          <a:latin typeface="RoxboroughCF Bold"/>
                          <a:ea typeface="RoxboroughCF Bold"/>
                          <a:cs typeface="RoxboroughCF Bold"/>
                          <a:sym typeface="RoxboroughCF Bold"/>
                        </a:rPr>
                        <a:t>TUES 1/7</a:t>
                      </a:r>
                      <a:endParaRPr lang="en-US" sz="1100"/>
                    </a:p>
                  </a:txBody>
                  <a:tcPr marL="102842" marR="102842" marT="102842" marB="102842" anchor="ctr">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r>
              <a:tr h="766188">
                <a:tc>
                  <a:txBody>
                    <a:bodyPr anchor="t" rtlCol="false"/>
                    <a:lstStyle/>
                    <a:p>
                      <a:pPr algn="l">
                        <a:lnSpc>
                          <a:spcPts val="1209"/>
                        </a:lnSpc>
                        <a:defRPr/>
                      </a:pPr>
                      <a:r>
                        <a:rPr lang="en-US" sz="863">
                          <a:solidFill>
                            <a:srgbClr val="000000"/>
                          </a:solidFill>
                          <a:latin typeface="RoxboroughCF"/>
                          <a:ea typeface="RoxboroughCF"/>
                          <a:cs typeface="RoxboroughCF"/>
                          <a:sym typeface="RoxboroughCF"/>
                        </a:rPr>
                        <a:t>-Promotional &amp; seasonal content</a:t>
                      </a:r>
                      <a:endParaRPr lang="en-US" sz="1100"/>
                    </a:p>
                    <a:p>
                      <a:pPr algn="l">
                        <a:lnSpc>
                          <a:spcPts val="1209"/>
                        </a:lnSpc>
                      </a:pPr>
                      <a:r>
                        <a:rPr lang="en-US" sz="863">
                          <a:solidFill>
                            <a:srgbClr val="000000"/>
                          </a:solidFill>
                          <a:latin typeface="RoxboroughCF"/>
                          <a:ea typeface="RoxboroughCF"/>
                          <a:cs typeface="RoxboroughCF"/>
                          <a:sym typeface="RoxboroughCF"/>
                        </a:rPr>
                        <a:t>- trendy music reel</a:t>
                      </a:r>
                    </a:p>
                    <a:p>
                      <a:pPr algn="l">
                        <a:lnSpc>
                          <a:spcPts val="1209"/>
                        </a:lnSpc>
                      </a:pPr>
                      <a:r>
                        <a:rPr lang="en-US" sz="863">
                          <a:solidFill>
                            <a:srgbClr val="000000"/>
                          </a:solidFill>
                          <a:latin typeface="RoxboroughCF"/>
                          <a:ea typeface="RoxboroughCF"/>
                          <a:cs typeface="RoxboroughCF"/>
                          <a:sym typeface="RoxboroughCF"/>
                        </a:rPr>
                        <a:t>-awareness &amp;engagement</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09"/>
                        </a:lnSpc>
                        <a:defRPr/>
                      </a:pPr>
                      <a:endParaRPr lang="en-US" sz="1100"/>
                    </a:p>
                    <a:p>
                      <a:pPr algn="l">
                        <a:lnSpc>
                          <a:spcPts val="1209"/>
                        </a:lnSpc>
                      </a:pPr>
                    </a:p>
                    <a:p>
                      <a:pPr algn="l">
                        <a:lnSpc>
                          <a:spcPts val="1209"/>
                        </a:lnSpc>
                      </a:pPr>
                      <a:r>
                        <a:rPr lang="en-US" sz="863">
                          <a:solidFill>
                            <a:srgbClr val="000000"/>
                          </a:solidFill>
                          <a:latin typeface="RoxboroughCF"/>
                          <a:ea typeface="RoxboroughCF"/>
                          <a:cs typeface="RoxboroughCF"/>
                          <a:sym typeface="RoxboroughCF"/>
                        </a:rPr>
                        <a:t> </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09"/>
                        </a:lnSpc>
                        <a:defRPr/>
                      </a:pPr>
                      <a:r>
                        <a:rPr lang="en-US" sz="863">
                          <a:solidFill>
                            <a:srgbClr val="000000"/>
                          </a:solidFill>
                          <a:latin typeface="RoxboroughCF"/>
                          <a:ea typeface="RoxboroughCF"/>
                          <a:cs typeface="RoxboroughCF"/>
                          <a:sym typeface="RoxboroughCF"/>
                        </a:rPr>
                        <a:t>- promotional content . - awarness &amp; engagement  </a:t>
                      </a:r>
                      <a:endParaRPr lang="en-US" sz="1100"/>
                    </a:p>
                    <a:p>
                      <a:pPr algn="l">
                        <a:lnSpc>
                          <a:spcPts val="1209"/>
                        </a:lnSpc>
                      </a:pPr>
                      <a:r>
                        <a:rPr lang="en-US" sz="863">
                          <a:solidFill>
                            <a:srgbClr val="000000"/>
                          </a:solidFill>
                          <a:latin typeface="RoxboroughCF"/>
                          <a:ea typeface="RoxboroughCF"/>
                          <a:cs typeface="RoxboroughCF"/>
                          <a:sym typeface="RoxboroughCF"/>
                        </a:rPr>
                        <a:t>- promote unique handmade  designs and CTA</a:t>
                      </a:r>
                    </a:p>
                    <a:p>
                      <a:pPr algn="l">
                        <a:lnSpc>
                          <a:spcPts val="1209"/>
                        </a:lnSpc>
                      </a:pP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09"/>
                        </a:lnSpc>
                        <a:defRPr/>
                      </a:pPr>
                      <a:r>
                        <a:rPr lang="en-US" sz="863">
                          <a:solidFill>
                            <a:srgbClr val="000000"/>
                          </a:solidFill>
                          <a:latin typeface="RoxboroughCF"/>
                          <a:ea typeface="RoxboroughCF"/>
                          <a:cs typeface="RoxboroughCF"/>
                          <a:sym typeface="RoxboroughCF"/>
                        </a:rPr>
                        <a:t>-Inc. engagement</a:t>
                      </a:r>
                      <a:endParaRPr lang="en-US" sz="1100"/>
                    </a:p>
                    <a:p>
                      <a:pPr algn="l">
                        <a:lnSpc>
                          <a:spcPts val="1209"/>
                        </a:lnSpc>
                      </a:pPr>
                      <a:r>
                        <a:rPr lang="en-US" sz="863">
                          <a:solidFill>
                            <a:srgbClr val="000000"/>
                          </a:solidFill>
                          <a:latin typeface="RoxboroughCF"/>
                          <a:ea typeface="RoxboroughCF"/>
                          <a:cs typeface="RoxboroughCF"/>
                          <a:sym typeface="RoxboroughCF"/>
                        </a:rPr>
                        <a:t>-build a  brand personality by sharing </a:t>
                      </a:r>
                      <a:r>
                        <a:rPr lang="en-US" sz="863">
                          <a:solidFill>
                            <a:srgbClr val="000000"/>
                          </a:solidFill>
                          <a:latin typeface="RoxboroughCF"/>
                          <a:ea typeface="RoxboroughCF"/>
                          <a:cs typeface="RoxboroughCF"/>
                          <a:sym typeface="RoxboroughCF"/>
                        </a:rPr>
                        <a:t>behind-the-scenes comedy video. </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09"/>
                        </a:lnSpc>
                        <a:defRPr/>
                      </a:pPr>
                      <a:r>
                        <a:rPr lang="en-US" sz="863">
                          <a:solidFill>
                            <a:srgbClr val="000000"/>
                          </a:solidFill>
                          <a:latin typeface="RoxboroughCF Light"/>
                          <a:ea typeface="RoxboroughCF Light"/>
                          <a:cs typeface="RoxboroughCF Light"/>
                          <a:sym typeface="RoxboroughCF Light"/>
                        </a:rPr>
                        <a:t>-inc. engagement and drive sales</a:t>
                      </a:r>
                      <a:endParaRPr lang="en-US" sz="1100"/>
                    </a:p>
                    <a:p>
                      <a:pPr algn="l">
                        <a:lnSpc>
                          <a:spcPts val="1209"/>
                        </a:lnSpc>
                      </a:pPr>
                      <a:r>
                        <a:rPr lang="en-US" sz="863">
                          <a:solidFill>
                            <a:srgbClr val="000000"/>
                          </a:solidFill>
                          <a:latin typeface="RoxboroughCF"/>
                          <a:ea typeface="RoxboroughCF"/>
                          <a:cs typeface="RoxboroughCF"/>
                          <a:sym typeface="RoxboroughCF"/>
                        </a:rPr>
                        <a:t>-Promotional</a:t>
                      </a:r>
                    </a:p>
                    <a:p>
                      <a:pPr algn="l">
                        <a:lnSpc>
                          <a:spcPts val="1209"/>
                        </a:lnSpc>
                      </a:pPr>
                      <a:r>
                        <a:rPr lang="en-US" sz="863">
                          <a:solidFill>
                            <a:srgbClr val="000000"/>
                          </a:solidFill>
                          <a:latin typeface="RoxboroughCF Light"/>
                          <a:ea typeface="RoxboroughCF Light"/>
                          <a:cs typeface="RoxboroughCF Light"/>
                          <a:sym typeface="RoxboroughCF Light"/>
                        </a:rPr>
                        <a:t> Emotional lifestyle focused content </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09"/>
                        </a:lnSpc>
                        <a:defRPr/>
                      </a:pPr>
                      <a:r>
                        <a:rPr lang="en-US" sz="863">
                          <a:solidFill>
                            <a:srgbClr val="000000"/>
                          </a:solidFill>
                          <a:latin typeface="RoxboroughCF"/>
                          <a:ea typeface="RoxboroughCF"/>
                          <a:cs typeface="RoxboroughCF"/>
                          <a:sym typeface="RoxboroughCF"/>
                        </a:rPr>
                        <a:t>-music Video </a:t>
                      </a:r>
                      <a:endParaRPr lang="en-US" sz="1100"/>
                    </a:p>
                    <a:p>
                      <a:pPr algn="l">
                        <a:lnSpc>
                          <a:spcPts val="1209"/>
                        </a:lnSpc>
                      </a:pPr>
                      <a:r>
                        <a:rPr lang="en-US" sz="863">
                          <a:solidFill>
                            <a:srgbClr val="000000"/>
                          </a:solidFill>
                          <a:latin typeface="RoxboroughCF"/>
                          <a:ea typeface="RoxboroughCF"/>
                          <a:cs typeface="RoxboroughCF"/>
                          <a:sym typeface="RoxboroughCF"/>
                        </a:rPr>
                        <a:t>-Promotional </a:t>
                      </a:r>
                    </a:p>
                    <a:p>
                      <a:pPr algn="l">
                        <a:lnSpc>
                          <a:spcPts val="1209"/>
                        </a:lnSpc>
                      </a:pPr>
                      <a:r>
                        <a:rPr lang="en-US" sz="863">
                          <a:solidFill>
                            <a:srgbClr val="000000"/>
                          </a:solidFill>
                          <a:latin typeface="RoxboroughCF"/>
                          <a:ea typeface="RoxboroughCF"/>
                          <a:cs typeface="RoxboroughCF"/>
                          <a:sym typeface="RoxboroughCF"/>
                        </a:rPr>
                        <a:t>-awerness &amp;engagement </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r>
              <a:tr h="337825">
                <a:tc>
                  <a:txBody>
                    <a:bodyPr anchor="t" rtlCol="false"/>
                    <a:lstStyle/>
                    <a:p>
                      <a:pPr algn="ctr">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r>
              <a:tr h="234431">
                <a:tc rowSpan="2">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rowSpan="2">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rowSpan="2">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rowSpan="2">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rowSpan="2">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rowSpan="2">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rowSpan="2">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r>
              <a:tr h="484299">
                <a:tc vMerge="true">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vMerge="true">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vMerge="true">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vMerge="true">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vMerge="true">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vMerge="true">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vMerge="true">
                  <a:txBody>
                    <a:bodyPr anchor="t" rtlCol="false"/>
                    <a:lstStyle/>
                    <a:p>
                      <a:pPr algn="l">
                        <a:lnSpc>
                          <a:spcPts val="1209"/>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r>
              <a:tr h="240148">
                <a:tc>
                  <a:txBody>
                    <a:bodyPr anchor="t" rtlCol="false"/>
                    <a:lstStyle/>
                    <a:p>
                      <a:pPr algn="ctr">
                        <a:lnSpc>
                          <a:spcPts val="1292"/>
                        </a:lnSpc>
                        <a:defRPr/>
                      </a:pPr>
                      <a:r>
                        <a:rPr lang="en-US" sz="923" b="true">
                          <a:solidFill>
                            <a:srgbClr val="000000"/>
                          </a:solidFill>
                          <a:latin typeface="RoxboroughCF Medium"/>
                          <a:ea typeface="RoxboroughCF Medium"/>
                          <a:cs typeface="RoxboroughCF Medium"/>
                          <a:sym typeface="RoxboroughCF Medium"/>
                        </a:rPr>
                        <a:t>Caption</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r>
                        <a:rPr lang="en-US" sz="923" b="true">
                          <a:solidFill>
                            <a:srgbClr val="000000"/>
                          </a:solidFill>
                          <a:latin typeface="RoxboroughCF Medium"/>
                          <a:ea typeface="RoxboroughCF Medium"/>
                          <a:cs typeface="RoxboroughCF Medium"/>
                          <a:sym typeface="RoxboroughCF Medium"/>
                        </a:rPr>
                        <a:t>Caption</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r>
                        <a:rPr lang="en-US" sz="923" b="true">
                          <a:solidFill>
                            <a:srgbClr val="000000"/>
                          </a:solidFill>
                          <a:latin typeface="RoxboroughCF Medium"/>
                          <a:ea typeface="RoxboroughCF Medium"/>
                          <a:cs typeface="RoxboroughCF Medium"/>
                          <a:sym typeface="RoxboroughCF Medium"/>
                        </a:rPr>
                        <a:t>Caption</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r>
                        <a:rPr lang="en-US" sz="923" b="true">
                          <a:solidFill>
                            <a:srgbClr val="000000"/>
                          </a:solidFill>
                          <a:latin typeface="RoxboroughCF Medium"/>
                          <a:ea typeface="RoxboroughCF Medium"/>
                          <a:cs typeface="RoxboroughCF Medium"/>
                          <a:sym typeface="RoxboroughCF Medium"/>
                        </a:rPr>
                        <a:t>Caption</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r>
                        <a:rPr lang="en-US" sz="923" b="true">
                          <a:solidFill>
                            <a:srgbClr val="000000"/>
                          </a:solidFill>
                          <a:latin typeface="RoxboroughCF Medium"/>
                          <a:ea typeface="RoxboroughCF Medium"/>
                          <a:cs typeface="RoxboroughCF Medium"/>
                          <a:sym typeface="RoxboroughCF Medium"/>
                        </a:rPr>
                        <a:t>Caption</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r>
                        <a:rPr lang="en-US" sz="923" b="true">
                          <a:solidFill>
                            <a:srgbClr val="000000"/>
                          </a:solidFill>
                          <a:latin typeface="RoxboroughCF Medium"/>
                          <a:ea typeface="RoxboroughCF Medium"/>
                          <a:cs typeface="RoxboroughCF Medium"/>
                          <a:sym typeface="RoxboroughCF Medium"/>
                        </a:rPr>
                        <a:t>Caption</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a:lnSpc>
                          <a:spcPts val="1292"/>
                        </a:lnSpc>
                        <a:defRPr/>
                      </a:pPr>
                      <a:r>
                        <a:rPr lang="en-US" sz="923" b="true">
                          <a:solidFill>
                            <a:srgbClr val="000000"/>
                          </a:solidFill>
                          <a:latin typeface="RoxboroughCF Medium"/>
                          <a:ea typeface="RoxboroughCF Medium"/>
                          <a:cs typeface="RoxboroughCF Medium"/>
                          <a:sym typeface="RoxboroughCF Medium"/>
                        </a:rPr>
                        <a:t>Caption</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r>
              <a:tr h="968396">
                <a:tc>
                  <a:txBody>
                    <a:bodyPr anchor="t" rtlCol="false"/>
                    <a:lstStyle/>
                    <a:p>
                      <a:pPr algn="l" rtl="true">
                        <a:lnSpc>
                          <a:spcPts val="755"/>
                        </a:lnSpc>
                        <a:defRPr/>
                      </a:pPr>
                      <a:r>
                        <a:rPr lang="ar-EG" sz="539">
                          <a:solidFill>
                            <a:srgbClr val="000000"/>
                          </a:solidFill>
                          <a:latin typeface="RoxboroughCF"/>
                          <a:ea typeface="RoxboroughCF"/>
                          <a:cs typeface="RoxboroughCF"/>
                          <a:sym typeface="RoxboroughCF"/>
                          <a:rtl val="true"/>
                        </a:rPr>
                        <a:t>كل سنة وانتوا طيبين 🎉✨ وبداية سنة جديدة مليانة فرحة ونجاح  بإذن الله</a:t>
                      </a:r>
                      <a:endParaRPr lang="en-US" sz="1100"/>
                    </a:p>
                    <a:p>
                      <a:pPr algn="r">
                        <a:lnSpc>
                          <a:spcPts val="755"/>
                        </a:lnSpc>
                      </a:pPr>
                      <a:r>
                        <a:rPr lang="en-US" sz="539">
                          <a:solidFill>
                            <a:srgbClr val="000000"/>
                          </a:solidFill>
                          <a:latin typeface="RoxboroughCF"/>
                          <a:ea typeface="RoxboroughCF"/>
                          <a:cs typeface="RoxboroughCF"/>
                          <a:sym typeface="RoxboroughCF"/>
                        </a:rPr>
                        <a:t>  🥳❤️ </a:t>
                      </a:r>
                      <a:r>
                        <a:rPr lang="ar-EG" sz="539">
                          <a:solidFill>
                            <a:srgbClr val="000000"/>
                          </a:solidFill>
                          <a:latin typeface="RoxboroughCF"/>
                          <a:ea typeface="RoxboroughCF"/>
                          <a:cs typeface="RoxboroughCF"/>
                          <a:sym typeface="RoxboroughCF"/>
                          <a:rtl val="true"/>
                        </a:rPr>
                        <a:t>بمناسبة السنة الجديدة، جهزنا لكم تصاميم حلوة و تريندي تناسب كل الأذواق</a:t>
                      </a:r>
                      <a:r>
                        <a:rPr lang="en-US" sz="539">
                          <a:solidFill>
                            <a:srgbClr val="000000"/>
                          </a:solidFill>
                          <a:latin typeface="RoxboroughCF"/>
                          <a:ea typeface="RoxboroughCF"/>
                          <a:cs typeface="RoxboroughCF"/>
                          <a:sym typeface="RoxboroughCF"/>
                        </a:rPr>
                        <a:t> 🎨🏡 </a:t>
                      </a:r>
                    </a:p>
                    <a:p>
                      <a:pPr algn="r">
                        <a:lnSpc>
                          <a:spcPts val="755"/>
                        </a:lnSpc>
                      </a:pPr>
                      <a:r>
                        <a:rPr lang="en-US" sz="539">
                          <a:solidFill>
                            <a:srgbClr val="000000"/>
                          </a:solidFill>
                          <a:latin typeface="RoxboroughCF"/>
                          <a:ea typeface="RoxboroughCF"/>
                          <a:cs typeface="RoxboroughCF"/>
                          <a:sym typeface="RoxboroughCF"/>
                        </a:rPr>
                        <a:t>🌟🏠 </a:t>
                      </a:r>
                      <a:r>
                        <a:rPr lang="ar-EG" sz="539">
                          <a:solidFill>
                            <a:srgbClr val="000000"/>
                          </a:solidFill>
                          <a:latin typeface="RoxboroughCF"/>
                          <a:ea typeface="RoxboroughCF"/>
                          <a:cs typeface="RoxboroughCF"/>
                          <a:sym typeface="RoxboroughCF"/>
                          <a:rtl val="true"/>
                        </a:rPr>
                        <a:t>نوعدكم بكل جديد ومميز</a:t>
                      </a:r>
                      <a:r>
                        <a:rPr lang="en-US" sz="539">
                          <a:solidFill>
                            <a:srgbClr val="000000"/>
                          </a:solidFill>
                          <a:latin typeface="RoxboroughCF"/>
                          <a:ea typeface="RoxboroughCF"/>
                          <a:cs typeface="RoxboroughCF"/>
                          <a:sym typeface="RoxboroughCF"/>
                        </a:rPr>
                        <a:t> 🎉</a:t>
                      </a:r>
                    </a:p>
                    <a:p>
                      <a:pPr algn="r">
                        <a:lnSpc>
                          <a:spcPts val="755"/>
                        </a:lnSpc>
                      </a:pPr>
                      <a:r>
                        <a:rPr lang="en-US" sz="539">
                          <a:solidFill>
                            <a:srgbClr val="000000"/>
                          </a:solidFill>
                          <a:latin typeface="RoxboroughCF"/>
                          <a:ea typeface="RoxboroughCF"/>
                          <a:cs typeface="RoxboroughCF"/>
                          <a:sym typeface="RoxboroughCF"/>
                        </a:rPr>
                        <a:t>📍 </a:t>
                      </a:r>
                      <a:r>
                        <a:rPr lang="ar-EG" sz="539">
                          <a:solidFill>
                            <a:srgbClr val="000000"/>
                          </a:solidFill>
                          <a:latin typeface="RoxboroughCF"/>
                          <a:ea typeface="RoxboroughCF"/>
                          <a:cs typeface="RoxboroughCF"/>
                          <a:sym typeface="RoxboroughCF"/>
                          <a:rtl val="true"/>
                        </a:rPr>
                        <a:t>العنوان:  الإسكندرية أمام محطة ترام صفر</a:t>
                      </a:r>
                      <a:r>
                        <a:rPr lang="en-US" sz="539">
                          <a:solidFill>
                            <a:srgbClr val="000000"/>
                          </a:solidFill>
                          <a:latin typeface="RoxboroughCF"/>
                          <a:ea typeface="RoxboroughCF"/>
                          <a:cs typeface="RoxboroughCF"/>
                          <a:sym typeface="RoxboroughCF"/>
                        </a:rPr>
                        <a:t> </a:t>
                      </a:r>
                    </a:p>
                    <a:p>
                      <a:pPr algn="r">
                        <a:lnSpc>
                          <a:spcPts val="755"/>
                        </a:lnSpc>
                      </a:pPr>
                      <a:r>
                        <a:rPr lang="en-US" sz="539">
                          <a:solidFill>
                            <a:srgbClr val="000000"/>
                          </a:solidFill>
                          <a:latin typeface="RoxboroughCF"/>
                          <a:ea typeface="RoxboroughCF"/>
                          <a:cs typeface="RoxboroughCF"/>
                          <a:sym typeface="RoxboroughCF"/>
                        </a:rPr>
                        <a:t>📞 </a:t>
                      </a:r>
                      <a:r>
                        <a:rPr lang="ar-EG" sz="539">
                          <a:solidFill>
                            <a:srgbClr val="000000"/>
                          </a:solidFill>
                          <a:latin typeface="RoxboroughCF"/>
                          <a:ea typeface="RoxboroughCF"/>
                          <a:cs typeface="RoxboroughCF"/>
                          <a:sym typeface="RoxboroughCF"/>
                          <a:rtl val="true"/>
                        </a:rPr>
                        <a:t>للتواصل واتساب</a:t>
                      </a:r>
                      <a:r>
                        <a:rPr lang="en-US" sz="539">
                          <a:solidFill>
                            <a:srgbClr val="000000"/>
                          </a:solidFill>
                          <a:latin typeface="RoxboroughCF"/>
                          <a:ea typeface="RoxboroughCF"/>
                          <a:cs typeface="RoxboroughCF"/>
                          <a:sym typeface="RoxboroughCF"/>
                        </a:rPr>
                        <a:t>:  </a:t>
                      </a:r>
                    </a:p>
                    <a:p>
                      <a:pPr algn="r">
                        <a:lnSpc>
                          <a:spcPts val="755"/>
                        </a:lnSpc>
                      </a:pPr>
                      <a:r>
                        <a:rPr lang="en-US" sz="539">
                          <a:solidFill>
                            <a:srgbClr val="000000"/>
                          </a:solidFill>
                          <a:latin typeface="RoxboroughCF"/>
                          <a:ea typeface="RoxboroughCF"/>
                          <a:cs typeface="RoxboroughCF"/>
                          <a:sym typeface="RoxboroughCF"/>
                        </a:rPr>
                        <a:t>  📲  https://api.whatsapp.com/send?phone=%2B201281399979</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just" rtl="true">
                        <a:lnSpc>
                          <a:spcPts val="755"/>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rtl="true">
                        <a:lnSpc>
                          <a:spcPts val="755"/>
                        </a:lnSpc>
                        <a:defRPr/>
                      </a:pPr>
                      <a:r>
                        <a:rPr lang="ar-EG" sz="539">
                          <a:solidFill>
                            <a:srgbClr val="000000"/>
                          </a:solidFill>
                          <a:latin typeface="RoxboroughCF"/>
                          <a:ea typeface="RoxboroughCF"/>
                          <a:cs typeface="RoxboroughCF"/>
                          <a:sym typeface="RoxboroughCF"/>
                          <a:rtl val="true"/>
                        </a:rPr>
                        <a:t>كل قطعة مميزة ومعمولة بكل حب.                     </a:t>
                      </a:r>
                      <a:endParaRPr lang="en-US" sz="1100"/>
                    </a:p>
                    <a:p>
                      <a:pPr algn="r">
                        <a:lnSpc>
                          <a:spcPts val="755"/>
                        </a:lnSpc>
                      </a:pPr>
                      <a:r>
                        <a:rPr lang="ar-EG" sz="539">
                          <a:solidFill>
                            <a:srgbClr val="000000"/>
                          </a:solidFill>
                          <a:latin typeface="RoxboroughCF"/>
                          <a:ea typeface="RoxboroughCF"/>
                          <a:cs typeface="RoxboroughCF"/>
                          <a:sym typeface="RoxboroughCF"/>
                          <a:rtl val="true"/>
                        </a:rPr>
                        <a:t>تشكيلة متنوعة من شغل الكونكريت كلها مميزة لانك تستحقي كل قطعة في بيتك و مناسبتك تكون مميزة</a:t>
                      </a:r>
                      <a:r>
                        <a:rPr lang="en-US" sz="539">
                          <a:solidFill>
                            <a:srgbClr val="000000"/>
                          </a:solidFill>
                          <a:latin typeface="RoxboroughCF"/>
                          <a:ea typeface="RoxboroughCF"/>
                          <a:cs typeface="RoxboroughCF"/>
                          <a:sym typeface="RoxboroughCF"/>
                        </a:rPr>
                        <a:t> ✨</a:t>
                      </a:r>
                    </a:p>
                    <a:p>
                      <a:pPr algn="r">
                        <a:lnSpc>
                          <a:spcPts val="755"/>
                        </a:lnSpc>
                      </a:pPr>
                      <a:r>
                        <a:rPr lang="ar-EG" sz="539">
                          <a:solidFill>
                            <a:srgbClr val="000000"/>
                          </a:solidFill>
                          <a:latin typeface="RoxboroughCF"/>
                          <a:ea typeface="RoxboroughCF"/>
                          <a:cs typeface="RoxboroughCF"/>
                          <a:sym typeface="RoxboroughCF"/>
                          <a:rtl val="true"/>
                        </a:rPr>
                        <a:t>كل منتجات وادوات الهاند ميد هتلاقيها فبيت الهاند ميد أليكس لاند من انتاج ورشتنا</a:t>
                      </a:r>
                      <a:r>
                        <a:rPr lang="en-US" sz="539">
                          <a:solidFill>
                            <a:srgbClr val="000000"/>
                          </a:solidFill>
                          <a:latin typeface="RoxboroughCF"/>
                          <a:ea typeface="RoxboroughCF"/>
                          <a:cs typeface="RoxboroughCF"/>
                          <a:sym typeface="RoxboroughCF"/>
                        </a:rPr>
                        <a:t> </a:t>
                      </a:r>
                    </a:p>
                    <a:p>
                      <a:pPr algn="r">
                        <a:lnSpc>
                          <a:spcPts val="755"/>
                        </a:lnSpc>
                      </a:pPr>
                      <a:r>
                        <a:rPr lang="ar-EG" sz="539">
                          <a:solidFill>
                            <a:srgbClr val="000000"/>
                          </a:solidFill>
                          <a:latin typeface="RoxboroughCF"/>
                          <a:ea typeface="RoxboroughCF"/>
                          <a:cs typeface="RoxboroughCF"/>
                          <a:sym typeface="RoxboroughCF"/>
                          <a:rtl val="true"/>
                        </a:rPr>
                        <a:t>مش محتاج تختار بين الجودة والسعر لأننا جمعنالك الأتنين</a:t>
                      </a:r>
                      <a:r>
                        <a:rPr lang="en-US" sz="539">
                          <a:solidFill>
                            <a:srgbClr val="000000"/>
                          </a:solidFill>
                          <a:latin typeface="RoxboroughCF"/>
                          <a:ea typeface="RoxboroughCF"/>
                          <a:cs typeface="RoxboroughCF"/>
                          <a:sym typeface="RoxboroughCF"/>
                        </a:rPr>
                        <a:t>😉</a:t>
                      </a:r>
                    </a:p>
                    <a:p>
                      <a:pPr algn="r">
                        <a:lnSpc>
                          <a:spcPts val="755"/>
                        </a:lnSpc>
                      </a:pPr>
                    </a:p>
                    <a:p>
                      <a:pPr algn="r">
                        <a:lnSpc>
                          <a:spcPts val="755"/>
                        </a:lnSpc>
                      </a:pPr>
                      <a:r>
                        <a:rPr lang="ar-EG" sz="539">
                          <a:solidFill>
                            <a:srgbClr val="000000"/>
                          </a:solidFill>
                          <a:latin typeface="RoxboroughCF"/>
                          <a:ea typeface="RoxboroughCF"/>
                          <a:cs typeface="RoxboroughCF"/>
                          <a:sym typeface="RoxboroughCF"/>
                          <a:rtl val="true"/>
                        </a:rPr>
                        <a:t>العنوان: الاسكندرية امام محطه ترام صفر</a:t>
                      </a:r>
                    </a:p>
                    <a:p>
                      <a:pPr algn="r">
                        <a:lnSpc>
                          <a:spcPts val="755"/>
                        </a:lnSpc>
                      </a:pPr>
                      <a:r>
                        <a:rPr lang="ar-EG" sz="539">
                          <a:solidFill>
                            <a:srgbClr val="000000"/>
                          </a:solidFill>
                          <a:latin typeface="RoxboroughCF"/>
                          <a:ea typeface="RoxboroughCF"/>
                          <a:cs typeface="RoxboroughCF"/>
                          <a:sym typeface="RoxboroughCF"/>
                          <a:rtl val="true"/>
                        </a:rPr>
                        <a:t>للطلب والاستفسار، تواصل معنا عبر الواتساب</a:t>
                      </a:r>
                      <a:r>
                        <a:rPr lang="en-US" sz="539">
                          <a:solidFill>
                            <a:srgbClr val="000000"/>
                          </a:solidFill>
                          <a:latin typeface="RoxboroughCF"/>
                          <a:ea typeface="RoxboroughCF"/>
                          <a:cs typeface="RoxboroughCF"/>
                          <a:sym typeface="RoxboroughCF"/>
                        </a:rPr>
                        <a:t> </a:t>
                      </a:r>
                    </a:p>
                    <a:p>
                      <a:pPr algn="r">
                        <a:lnSpc>
                          <a:spcPts val="755"/>
                        </a:lnSpc>
                      </a:pPr>
                      <a:r>
                        <a:rPr lang="en-US" sz="539">
                          <a:solidFill>
                            <a:srgbClr val="000000"/>
                          </a:solidFill>
                          <a:latin typeface="RoxboroughCF"/>
                          <a:ea typeface="RoxboroughCF"/>
                          <a:cs typeface="RoxboroughCF"/>
                          <a:sym typeface="RoxboroughCF"/>
                        </a:rPr>
                        <a:t>+201281399979</a:t>
                      </a:r>
                    </a:p>
                    <a:p>
                      <a:pPr algn="r">
                        <a:lnSpc>
                          <a:spcPts val="755"/>
                        </a:lnSpc>
                      </a:pPr>
                      <a:r>
                        <a:rPr lang="en-US" sz="539">
                          <a:solidFill>
                            <a:srgbClr val="000000"/>
                          </a:solidFill>
                          <a:latin typeface="RoxboroughCF"/>
                          <a:ea typeface="RoxboroughCF"/>
                          <a:cs typeface="RoxboroughCF"/>
                          <a:sym typeface="RoxboroughCF"/>
                        </a:rPr>
                        <a:t>#handmade #</a:t>
                      </a:r>
                      <a:r>
                        <a:rPr lang="ar-EG" sz="539">
                          <a:solidFill>
                            <a:srgbClr val="000000"/>
                          </a:solidFill>
                          <a:latin typeface="RoxboroughCF"/>
                          <a:ea typeface="RoxboroughCF"/>
                          <a:cs typeface="RoxboroughCF"/>
                          <a:sym typeface="RoxboroughCF"/>
                          <a:rtl val="true"/>
                        </a:rPr>
                        <a:t>هاند_ميد</a:t>
                      </a:r>
                      <a:r>
                        <a:rPr lang="en-US" sz="539">
                          <a:solidFill>
                            <a:srgbClr val="000000"/>
                          </a:solidFill>
                          <a:latin typeface="RoxboroughCF"/>
                          <a:ea typeface="RoxboroughCF"/>
                          <a:cs typeface="RoxboroughCF"/>
                          <a:sym typeface="RoxboroughCF"/>
                        </a:rPr>
                        <a:t> #Alexland #design #</a:t>
                      </a:r>
                      <a:r>
                        <a:rPr lang="ar-EG" sz="539">
                          <a:solidFill>
                            <a:srgbClr val="000000"/>
                          </a:solidFill>
                          <a:latin typeface="RoxboroughCF"/>
                          <a:ea typeface="RoxboroughCF"/>
                          <a:cs typeface="RoxboroughCF"/>
                          <a:sym typeface="RoxboroughCF"/>
                          <a:rtl val="true"/>
                        </a:rPr>
                        <a:t>كونكريت #ديكور</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rtl="true">
                        <a:lnSpc>
                          <a:spcPts val="755"/>
                        </a:lnSpc>
                        <a:defRPr/>
                      </a:pPr>
                      <a:r>
                        <a:rPr lang="ar-EG" sz="539">
                          <a:solidFill>
                            <a:srgbClr val="000000"/>
                          </a:solidFill>
                          <a:latin typeface="RoxboroughCF Light"/>
                          <a:ea typeface="RoxboroughCF Light"/>
                          <a:cs typeface="RoxboroughCF Light"/>
                          <a:sym typeface="RoxboroughCF Light"/>
                          <a:rtl val="true"/>
                        </a:rPr>
                        <a:t>لماالعميل يكون مستعجل عل الاوردر 😂😂😅</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rtl="true">
                        <a:lnSpc>
                          <a:spcPts val="755"/>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just" rtl="true">
                        <a:lnSpc>
                          <a:spcPts val="755"/>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r" rtl="true">
                        <a:lnSpc>
                          <a:spcPts val="755"/>
                        </a:lnSpc>
                        <a:defRPr/>
                      </a:pPr>
                      <a:r>
                        <a:rPr lang="ar-EG" sz="539">
                          <a:solidFill>
                            <a:srgbClr val="000000"/>
                          </a:solidFill>
                          <a:latin typeface="RoxboroughCF Light"/>
                          <a:ea typeface="RoxboroughCF Light"/>
                          <a:cs typeface="RoxboroughCF Light"/>
                          <a:sym typeface="RoxboroughCF Light"/>
                          <a:rtl val="true"/>
                        </a:rPr>
                        <a:t>لو عايزة تزودي لمسة شيك في بيتك، يبقى لازم تشوفي تشكيلاتنا اليدوية من الكونكريت! </a:t>
                      </a:r>
                      <a:endParaRPr lang="en-US" sz="1100"/>
                    </a:p>
                    <a:p>
                      <a:pPr algn="r" rtl="true">
                        <a:lnSpc>
                          <a:spcPts val="755"/>
                        </a:lnSpc>
                      </a:pPr>
                      <a:r>
                        <a:rPr lang="ar-EG" sz="539">
                          <a:solidFill>
                            <a:srgbClr val="000000"/>
                          </a:solidFill>
                          <a:latin typeface="RoxboroughCF Light"/>
                          <a:ea typeface="RoxboroughCF Light"/>
                          <a:cs typeface="RoxboroughCF Light"/>
                          <a:sym typeface="RoxboroughCF Light"/>
                          <a:rtl val="true"/>
                        </a:rPr>
                        <a:t>🌊 طقم الصدفة: روح البحر في تصميم بسيط وراقي.</a:t>
                      </a:r>
                    </a:p>
                    <a:p>
                      <a:pPr algn="r" rtl="true">
                        <a:lnSpc>
                          <a:spcPts val="755"/>
                        </a:lnSpc>
                      </a:pPr>
                      <a:r>
                        <a:rPr lang="ar-EG" sz="539">
                          <a:solidFill>
                            <a:srgbClr val="000000"/>
                          </a:solidFill>
                          <a:latin typeface="RoxboroughCF Light"/>
                          <a:ea typeface="RoxboroughCF Light"/>
                          <a:cs typeface="RoxboroughCF Light"/>
                          <a:sym typeface="RoxboroughCF Light"/>
                          <a:rtl val="true"/>
                        </a:rPr>
                        <a:t>👩‍🎤 طقم مبخرة الحورية: قطعة بتدي طابع أسطوري وجميل.</a:t>
                      </a:r>
                    </a:p>
                    <a:p>
                      <a:pPr algn="r" rtl="true">
                        <a:lnSpc>
                          <a:spcPts val="755"/>
                        </a:lnSpc>
                      </a:pPr>
                      <a:r>
                        <a:rPr lang="ar-EG" sz="539">
                          <a:solidFill>
                            <a:srgbClr val="000000"/>
                          </a:solidFill>
                          <a:latin typeface="RoxboroughCF Light"/>
                          <a:ea typeface="RoxboroughCF Light"/>
                          <a:cs typeface="RoxboroughCF Light"/>
                          <a:sym typeface="RoxboroughCF Light"/>
                          <a:rtl val="true"/>
                        </a:rPr>
                        <a:t>🌸 طقم مبخرة الوردة: جمال ونعومة في قطعة واحدة.</a:t>
                      </a:r>
                    </a:p>
                    <a:p>
                      <a:pPr algn="r" rtl="true">
                        <a:lnSpc>
                          <a:spcPts val="755"/>
                        </a:lnSpc>
                      </a:pPr>
                      <a:r>
                        <a:rPr lang="ar-EG" sz="539">
                          <a:solidFill>
                            <a:srgbClr val="000000"/>
                          </a:solidFill>
                          <a:latin typeface="RoxboroughCF Light"/>
                          <a:ea typeface="RoxboroughCF Light"/>
                          <a:cs typeface="RoxboroughCF Light"/>
                          <a:sym typeface="RoxboroughCF Light"/>
                          <a:rtl val="true"/>
                        </a:rPr>
                        <a:t>كل قطعة معمولة بحب وباهتمام بالتفاصيل عشان تناسب ذوقك وتكون إضافة مميزة لبيتك 🏡✨</a:t>
                      </a:r>
                    </a:p>
                    <a:p>
                      <a:pPr algn="r" rtl="true">
                        <a:lnSpc>
                          <a:spcPts val="755"/>
                        </a:lnSpc>
                      </a:pPr>
                      <a:r>
                        <a:rPr lang="ar-EG" sz="539">
                          <a:solidFill>
                            <a:srgbClr val="000000"/>
                          </a:solidFill>
                          <a:latin typeface="RoxboroughCF Light"/>
                          <a:ea typeface="RoxboroughCF Light"/>
                          <a:cs typeface="RoxboroughCF Light"/>
                          <a:sym typeface="RoxboroughCF Light"/>
                          <a:rtl val="true"/>
                        </a:rPr>
                        <a:t>📩 اطلب طقمك المفضل دلوقتي متاح طلبات خاصه باسعار تنافسيه</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ctr" rtl="true">
                        <a:lnSpc>
                          <a:spcPts val="755"/>
                        </a:lnSpc>
                        <a:defRPr/>
                      </a:pPr>
                      <a:r>
                        <a:rPr lang="ar-EG" sz="539">
                          <a:solidFill>
                            <a:srgbClr val="000000"/>
                          </a:solidFill>
                          <a:latin typeface="RoxboroughCF Light"/>
                          <a:ea typeface="RoxboroughCF Light"/>
                          <a:cs typeface="RoxboroughCF Light"/>
                          <a:sym typeface="RoxboroughCF Light"/>
                          <a:rtl val="true"/>
                        </a:rPr>
                        <a:t>منتجات أليكس لاند هاتخطف قلبك من أول  نظرة🥰😍😍</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r>
              <a:tr h="360223">
                <a:tc>
                  <a:txBody>
                    <a:bodyPr anchor="t" rtlCol="false"/>
                    <a:lstStyle/>
                    <a:p>
                      <a:pPr algn="l">
                        <a:lnSpc>
                          <a:spcPts val="755"/>
                        </a:lnSpc>
                        <a:defRPr/>
                      </a:pPr>
                      <a:r>
                        <a:rPr lang="en-US" sz="539">
                          <a:solidFill>
                            <a:srgbClr val="000000"/>
                          </a:solidFill>
                          <a:latin typeface="RoxboroughCF Light"/>
                          <a:ea typeface="RoxboroughCF Light"/>
                          <a:cs typeface="RoxboroughCF Light"/>
                          <a:sym typeface="RoxboroughCF Light"/>
                        </a:rPr>
                        <a:t>#happynewyear  #decoration #2025</a:t>
                      </a:r>
                      <a:endParaRPr lang="en-US" sz="1100"/>
                    </a:p>
                    <a:p>
                      <a:pPr algn="l">
                        <a:lnSpc>
                          <a:spcPts val="755"/>
                        </a:lnSpc>
                      </a:pPr>
                      <a:r>
                        <a:rPr lang="en-US" sz="539">
                          <a:solidFill>
                            <a:srgbClr val="000000"/>
                          </a:solidFill>
                          <a:latin typeface="RoxboroughCF Light"/>
                          <a:ea typeface="RoxboroughCF Light"/>
                          <a:cs typeface="RoxboroughCF Light"/>
                          <a:sym typeface="RoxboroughCF Light"/>
                        </a:rPr>
                        <a:t>#</a:t>
                      </a:r>
                      <a:r>
                        <a:rPr lang="ar-EG" sz="539">
                          <a:solidFill>
                            <a:srgbClr val="000000"/>
                          </a:solidFill>
                          <a:latin typeface="RoxboroughCF Light"/>
                          <a:ea typeface="RoxboroughCF Light"/>
                          <a:cs typeface="RoxboroughCF Light"/>
                          <a:sym typeface="RoxboroughCF Light"/>
                          <a:rtl val="true"/>
                        </a:rPr>
                        <a:t>ديكورات #كونكريت #هاندميد</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r" rtl="true">
                        <a:lnSpc>
                          <a:spcPts val="755"/>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755"/>
                        </a:lnSpc>
                        <a:defRPr/>
                      </a:pPr>
                      <a:r>
                        <a:rPr lang="en-US" sz="539">
                          <a:solidFill>
                            <a:srgbClr val="000000"/>
                          </a:solidFill>
                          <a:latin typeface="RoxboroughCF"/>
                          <a:ea typeface="RoxboroughCF"/>
                          <a:cs typeface="RoxboroughCF"/>
                          <a:sym typeface="RoxboroughCF"/>
                        </a:rPr>
                        <a:t>#handmade #Alexland  #decore</a:t>
                      </a:r>
                      <a:endParaRPr lang="en-US" sz="1100"/>
                    </a:p>
                    <a:p>
                      <a:pPr algn="l">
                        <a:lnSpc>
                          <a:spcPts val="755"/>
                        </a:lnSpc>
                      </a:pPr>
                      <a:r>
                        <a:rPr lang="ar-EG" sz="539">
                          <a:solidFill>
                            <a:srgbClr val="000000"/>
                          </a:solidFill>
                          <a:latin typeface="RoxboroughCF"/>
                          <a:ea typeface="RoxboroughCF"/>
                          <a:cs typeface="RoxboroughCF"/>
                          <a:sym typeface="RoxboroughCF"/>
                          <a:rtl val="true"/>
                        </a:rPr>
                        <a:t>ديكور #كونكريت #هاندميد</a:t>
                      </a:r>
                      <a:r>
                        <a:rPr lang="en-US" sz="539">
                          <a:solidFill>
                            <a:srgbClr val="000000"/>
                          </a:solidFill>
                          <a:latin typeface="RoxboroughCF"/>
                          <a:ea typeface="RoxboroughCF"/>
                          <a:cs typeface="RoxboroughCF"/>
                          <a:sym typeface="RoxboroughCF"/>
                        </a:rPr>
                        <a:t>#</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755"/>
                        </a:lnSpc>
                        <a:defRPr/>
                      </a:pPr>
                      <a:r>
                        <a:rPr lang="en-US" sz="539">
                          <a:solidFill>
                            <a:srgbClr val="000000"/>
                          </a:solidFill>
                          <a:latin typeface="RoxboroughCF"/>
                          <a:ea typeface="RoxboroughCF"/>
                          <a:cs typeface="RoxboroughCF"/>
                          <a:sym typeface="RoxboroughCF"/>
                        </a:rPr>
                        <a:t>#alexland #decore #alex</a:t>
                      </a:r>
                      <a:endParaRPr lang="en-US" sz="1100"/>
                    </a:p>
                    <a:p>
                      <a:pPr algn="r" rtl="true">
                        <a:lnSpc>
                          <a:spcPts val="755"/>
                        </a:lnSpc>
                      </a:pPr>
                      <a:r>
                        <a:rPr lang="ar-EG" sz="539">
                          <a:solidFill>
                            <a:srgbClr val="000000"/>
                          </a:solidFill>
                          <a:latin typeface="RoxboroughCF"/>
                          <a:ea typeface="RoxboroughCF"/>
                          <a:cs typeface="RoxboroughCF"/>
                          <a:sym typeface="RoxboroughCF"/>
                          <a:rtl val="true"/>
                        </a:rPr>
                        <a:t>#هاندميد# كونكريت #ديكور</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755"/>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755"/>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r" rtl="true">
                        <a:lnSpc>
                          <a:spcPts val="755"/>
                        </a:lnSpc>
                        <a:defRPr/>
                      </a:pPr>
                      <a:r>
                        <a:rPr lang="ar-EG" sz="539">
                          <a:solidFill>
                            <a:srgbClr val="000000"/>
                          </a:solidFill>
                          <a:latin typeface="RoxboroughCF"/>
                          <a:ea typeface="RoxboroughCF"/>
                          <a:cs typeface="RoxboroughCF"/>
                          <a:sym typeface="RoxboroughCF"/>
                          <a:rtl val="true"/>
                        </a:rPr>
                        <a:t>#شغل_يدوي #ديكور_بيتك #ستايلك_مميز #كونكريت_شيك #حاجات_شيك #لمساتك_البسيطة #طقم_شيك </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755"/>
                        </a:lnSpc>
                        <a:defRPr/>
                      </a:pPr>
                      <a:r>
                        <a:rPr lang="en-US" sz="539">
                          <a:solidFill>
                            <a:srgbClr val="000000"/>
                          </a:solidFill>
                          <a:latin typeface="RoxboroughCF"/>
                          <a:ea typeface="RoxboroughCF"/>
                          <a:cs typeface="RoxboroughCF"/>
                          <a:sym typeface="RoxboroughCF"/>
                        </a:rPr>
                        <a:t>#alexland #handmade #concrete </a:t>
                      </a:r>
                      <a:endParaRPr lang="en-US" sz="1100"/>
                    </a:p>
                    <a:p>
                      <a:pPr algn="r" rtl="true">
                        <a:lnSpc>
                          <a:spcPts val="755"/>
                        </a:lnSpc>
                      </a:pPr>
                      <a:r>
                        <a:rPr lang="ar-EG" sz="539">
                          <a:solidFill>
                            <a:srgbClr val="000000"/>
                          </a:solidFill>
                          <a:latin typeface="RoxboroughCF"/>
                          <a:ea typeface="RoxboroughCF"/>
                          <a:cs typeface="RoxboroughCF"/>
                          <a:sym typeface="RoxboroughCF"/>
                          <a:rtl val="true"/>
                        </a:rPr>
                        <a:t>#شغل_يدوي #ديكور_بيتك </a:t>
                      </a:r>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r>
              <a:tr h="240148">
                <a:tc>
                  <a:txBody>
                    <a:bodyPr anchor="t" rtlCol="false"/>
                    <a:lstStyle/>
                    <a:p>
                      <a:pPr algn="l">
                        <a:lnSpc>
                          <a:spcPts val="1292"/>
                        </a:lnSpc>
                        <a:defRPr/>
                      </a:pPr>
                      <a:r>
                        <a:rPr lang="en-US" sz="923">
                          <a:solidFill>
                            <a:srgbClr val="000000"/>
                          </a:solidFill>
                          <a:latin typeface="RoxboroughCF Light"/>
                          <a:ea typeface="RoxboroughCF Light"/>
                          <a:cs typeface="RoxboroughCF Light"/>
                          <a:sym typeface="RoxboroughCF Light"/>
                        </a:rPr>
                        <a:t>Status: Done</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92"/>
                        </a:lnSpc>
                        <a:defRPr/>
                      </a:pPr>
                      <a:r>
                        <a:rPr lang="en-US" sz="923">
                          <a:solidFill>
                            <a:srgbClr val="000000"/>
                          </a:solidFill>
                          <a:latin typeface="RoxboroughCF Light"/>
                          <a:ea typeface="RoxboroughCF Light"/>
                          <a:cs typeface="RoxboroughCF Light"/>
                          <a:sym typeface="RoxboroughCF Light"/>
                        </a:rPr>
                        <a:t>Status:</a:t>
                      </a:r>
                      <a:r>
                        <a:rPr lang="en-US" sz="923">
                          <a:solidFill>
                            <a:srgbClr val="000000"/>
                          </a:solidFill>
                          <a:latin typeface="RoxboroughCF Light"/>
                          <a:ea typeface="RoxboroughCF Light"/>
                          <a:cs typeface="RoxboroughCF Light"/>
                          <a:sym typeface="RoxboroughCF Light"/>
                        </a:rPr>
                        <a:t> done</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92"/>
                        </a:lnSpc>
                        <a:defRPr/>
                      </a:pPr>
                      <a:r>
                        <a:rPr lang="en-US" sz="923">
                          <a:solidFill>
                            <a:srgbClr val="000000"/>
                          </a:solidFill>
                          <a:latin typeface="RoxboroughCF Light"/>
                          <a:ea typeface="RoxboroughCF Light"/>
                          <a:cs typeface="RoxboroughCF Light"/>
                          <a:sym typeface="RoxboroughCF Light"/>
                        </a:rPr>
                        <a:t>Status:</a:t>
                      </a:r>
                      <a:r>
                        <a:rPr lang="en-US" sz="923">
                          <a:solidFill>
                            <a:srgbClr val="000000"/>
                          </a:solidFill>
                          <a:latin typeface="RoxboroughCF Light"/>
                          <a:ea typeface="RoxboroughCF Light"/>
                          <a:cs typeface="RoxboroughCF Light"/>
                          <a:sym typeface="RoxboroughCF Light"/>
                        </a:rPr>
                        <a:t> done</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92"/>
                        </a:lnSpc>
                        <a:defRPr/>
                      </a:pPr>
                      <a:r>
                        <a:rPr lang="en-US" sz="923">
                          <a:solidFill>
                            <a:srgbClr val="000000"/>
                          </a:solidFill>
                          <a:latin typeface="RoxboroughCF Light"/>
                          <a:ea typeface="RoxboroughCF Light"/>
                          <a:cs typeface="RoxboroughCF Light"/>
                          <a:sym typeface="RoxboroughCF Light"/>
                        </a:rPr>
                        <a:t>Status:</a:t>
                      </a:r>
                      <a:r>
                        <a:rPr lang="en-US" sz="923">
                          <a:solidFill>
                            <a:srgbClr val="000000"/>
                          </a:solidFill>
                          <a:latin typeface="RoxboroughCF Light"/>
                          <a:ea typeface="RoxboroughCF Light"/>
                          <a:cs typeface="RoxboroughCF Light"/>
                          <a:sym typeface="RoxboroughCF Light"/>
                        </a:rPr>
                        <a:t> done</a:t>
                      </a: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c>
                  <a:txBody>
                    <a:bodyPr anchor="t" rtlCol="false"/>
                    <a:lstStyle/>
                    <a:p>
                      <a:pPr algn="l">
                        <a:lnSpc>
                          <a:spcPts val="1292"/>
                        </a:lnSpc>
                        <a:defRPr/>
                      </a:pPr>
                      <a:endParaRPr lang="en-US" sz="1100"/>
                    </a:p>
                  </a:txBody>
                  <a:tcPr marL="102842" marR="102842" marT="102842" marB="102842" anchor="t">
                    <a:lnL cmpd="sng" algn="ctr" cap="flat" w="3084">
                      <a:solidFill>
                        <a:srgbClr val="000000"/>
                      </a:solidFill>
                      <a:prstDash val="solid"/>
                      <a:round/>
                      <a:headEnd type="none" w="med" len="med"/>
                      <a:tailEnd type="none" w="med" len="med"/>
                    </a:lnL>
                    <a:lnR cmpd="sng" algn="ctr" cap="flat" w="3084">
                      <a:solidFill>
                        <a:srgbClr val="000000"/>
                      </a:solidFill>
                      <a:prstDash val="solid"/>
                      <a:round/>
                      <a:headEnd type="none" w="med" len="med"/>
                      <a:tailEnd type="none" w="med" len="med"/>
                    </a:lnR>
                    <a:lnT cmpd="sng" algn="ctr" cap="flat" w="3084">
                      <a:solidFill>
                        <a:srgbClr val="000000"/>
                      </a:solidFill>
                      <a:prstDash val="solid"/>
                      <a:round/>
                      <a:headEnd type="none" w="med" len="med"/>
                      <a:tailEnd type="none" w="med" len="med"/>
                    </a:lnT>
                    <a:lnB cmpd="sng" algn="ctr" cap="flat" w="3084">
                      <a:solidFill>
                        <a:srgbClr val="000000"/>
                      </a:solidFill>
                      <a:prstDash val="solid"/>
                      <a:round/>
                      <a:headEnd type="none" w="med" len="med"/>
                      <a:tailEnd type="none" w="med" len="med"/>
                    </a:lnB>
                  </a:tcPr>
                </a:tc>
              </a:tr>
            </a:tbl>
          </a:graphicData>
        </a:graphic>
      </p:graphicFrame>
      <p:grpSp>
        <p:nvGrpSpPr>
          <p:cNvPr name="Group 4" id="4"/>
          <p:cNvGrpSpPr>
            <a:grpSpLocks noChangeAspect="true"/>
          </p:cNvGrpSpPr>
          <p:nvPr/>
        </p:nvGrpSpPr>
        <p:grpSpPr>
          <a:xfrm rot="0">
            <a:off x="817978" y="3149740"/>
            <a:ext cx="1193092" cy="1193088"/>
            <a:chOff x="0" y="0"/>
            <a:chExt cx="6350025" cy="6350000"/>
          </a:xfrm>
        </p:grpSpPr>
        <p:sp>
          <p:nvSpPr>
            <p:cNvPr name="Freeform 5" id="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38715" r="0" b="-38715"/>
              </a:stretch>
            </a:blipFill>
          </p:spPr>
        </p:sp>
      </p:grpSp>
      <p:grpSp>
        <p:nvGrpSpPr>
          <p:cNvPr name="Group 6" id="6"/>
          <p:cNvGrpSpPr>
            <a:grpSpLocks noChangeAspect="true"/>
          </p:cNvGrpSpPr>
          <p:nvPr/>
        </p:nvGrpSpPr>
        <p:grpSpPr>
          <a:xfrm rot="0">
            <a:off x="7573308" y="3296771"/>
            <a:ext cx="991800" cy="991796"/>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38889" r="0" b="-38889"/>
              </a:stretch>
            </a:blipFill>
          </p:spPr>
        </p:sp>
      </p:grpSp>
      <p:grpSp>
        <p:nvGrpSpPr>
          <p:cNvPr name="Group 8" id="8"/>
          <p:cNvGrpSpPr>
            <a:grpSpLocks noChangeAspect="true"/>
          </p:cNvGrpSpPr>
          <p:nvPr/>
        </p:nvGrpSpPr>
        <p:grpSpPr>
          <a:xfrm rot="0">
            <a:off x="4438738" y="3251860"/>
            <a:ext cx="1056285" cy="1056280"/>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0" t="-39662" r="0" b="-39662"/>
              </a:stretch>
            </a:blipFill>
          </p:spPr>
        </p:sp>
      </p:grpSp>
      <p:grpSp>
        <p:nvGrpSpPr>
          <p:cNvPr name="Group 10" id="10"/>
          <p:cNvGrpSpPr>
            <a:grpSpLocks noChangeAspect="true"/>
          </p:cNvGrpSpPr>
          <p:nvPr/>
        </p:nvGrpSpPr>
        <p:grpSpPr>
          <a:xfrm rot="0">
            <a:off x="3099135" y="3204001"/>
            <a:ext cx="1084571" cy="1084566"/>
            <a:chOff x="0" y="0"/>
            <a:chExt cx="6350025" cy="6350000"/>
          </a:xfrm>
        </p:grpSpPr>
        <p:sp>
          <p:nvSpPr>
            <p:cNvPr name="Freeform 11" id="11"/>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0" t="0" r="0" b="0"/>
              </a:stretch>
            </a:blipFill>
          </p:spPr>
        </p:sp>
      </p:grpSp>
      <p:sp>
        <p:nvSpPr>
          <p:cNvPr name="Freeform 12" id="12"/>
          <p:cNvSpPr/>
          <p:nvPr/>
        </p:nvSpPr>
        <p:spPr>
          <a:xfrm flipH="false" flipV="false" rot="0">
            <a:off x="782234" y="2589618"/>
            <a:ext cx="401583" cy="401583"/>
          </a:xfrm>
          <a:custGeom>
            <a:avLst/>
            <a:gdLst/>
            <a:ahLst/>
            <a:cxnLst/>
            <a:rect r="r" b="b" t="t" l="l"/>
            <a:pathLst>
              <a:path h="401583" w="401583">
                <a:moveTo>
                  <a:pt x="0" y="0"/>
                </a:moveTo>
                <a:lnTo>
                  <a:pt x="401583" y="0"/>
                </a:lnTo>
                <a:lnTo>
                  <a:pt x="401583" y="401583"/>
                </a:lnTo>
                <a:lnTo>
                  <a:pt x="0" y="4015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983073" y="2567970"/>
            <a:ext cx="260527" cy="401583"/>
          </a:xfrm>
          <a:custGeom>
            <a:avLst/>
            <a:gdLst/>
            <a:ahLst/>
            <a:cxnLst/>
            <a:rect r="r" b="b" t="t" l="l"/>
            <a:pathLst>
              <a:path h="401583" w="260527">
                <a:moveTo>
                  <a:pt x="0" y="0"/>
                </a:moveTo>
                <a:lnTo>
                  <a:pt x="260527" y="0"/>
                </a:lnTo>
                <a:lnTo>
                  <a:pt x="260527" y="401583"/>
                </a:lnTo>
                <a:lnTo>
                  <a:pt x="0" y="401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414524" y="2574009"/>
            <a:ext cx="204533" cy="404870"/>
          </a:xfrm>
          <a:custGeom>
            <a:avLst/>
            <a:gdLst/>
            <a:ahLst/>
            <a:cxnLst/>
            <a:rect r="r" b="b" t="t" l="l"/>
            <a:pathLst>
              <a:path h="404870" w="204533">
                <a:moveTo>
                  <a:pt x="0" y="0"/>
                </a:moveTo>
                <a:lnTo>
                  <a:pt x="204533" y="0"/>
                </a:lnTo>
                <a:lnTo>
                  <a:pt x="204533" y="404870"/>
                </a:lnTo>
                <a:lnTo>
                  <a:pt x="0" y="4048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3300360" y="2717442"/>
            <a:ext cx="204533" cy="404870"/>
          </a:xfrm>
          <a:custGeom>
            <a:avLst/>
            <a:gdLst/>
            <a:ahLst/>
            <a:cxnLst/>
            <a:rect r="r" b="b" t="t" l="l"/>
            <a:pathLst>
              <a:path h="404870" w="204533">
                <a:moveTo>
                  <a:pt x="0" y="0"/>
                </a:moveTo>
                <a:lnTo>
                  <a:pt x="204533" y="0"/>
                </a:lnTo>
                <a:lnTo>
                  <a:pt x="204533" y="404871"/>
                </a:lnTo>
                <a:lnTo>
                  <a:pt x="0" y="4048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3733493" y="2748158"/>
            <a:ext cx="401583" cy="401583"/>
          </a:xfrm>
          <a:custGeom>
            <a:avLst/>
            <a:gdLst/>
            <a:ahLst/>
            <a:cxnLst/>
            <a:rect r="r" b="b" t="t" l="l"/>
            <a:pathLst>
              <a:path h="401583" w="401583">
                <a:moveTo>
                  <a:pt x="0" y="0"/>
                </a:moveTo>
                <a:lnTo>
                  <a:pt x="401582" y="0"/>
                </a:lnTo>
                <a:lnTo>
                  <a:pt x="401582" y="401582"/>
                </a:lnTo>
                <a:lnTo>
                  <a:pt x="0" y="4015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5089820" y="2776444"/>
            <a:ext cx="224382" cy="345869"/>
          </a:xfrm>
          <a:custGeom>
            <a:avLst/>
            <a:gdLst/>
            <a:ahLst/>
            <a:cxnLst/>
            <a:rect r="r" b="b" t="t" l="l"/>
            <a:pathLst>
              <a:path h="345869" w="224382">
                <a:moveTo>
                  <a:pt x="0" y="0"/>
                </a:moveTo>
                <a:lnTo>
                  <a:pt x="224382" y="0"/>
                </a:lnTo>
                <a:lnTo>
                  <a:pt x="224382" y="345869"/>
                </a:lnTo>
                <a:lnTo>
                  <a:pt x="0" y="3458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7730382" y="2599348"/>
            <a:ext cx="338826" cy="338826"/>
          </a:xfrm>
          <a:custGeom>
            <a:avLst/>
            <a:gdLst/>
            <a:ahLst/>
            <a:cxnLst/>
            <a:rect r="r" b="b" t="t" l="l"/>
            <a:pathLst>
              <a:path h="338826" w="338826">
                <a:moveTo>
                  <a:pt x="0" y="0"/>
                </a:moveTo>
                <a:lnTo>
                  <a:pt x="338826" y="0"/>
                </a:lnTo>
                <a:lnTo>
                  <a:pt x="338826" y="338826"/>
                </a:lnTo>
                <a:lnTo>
                  <a:pt x="0" y="3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8330399" y="2612891"/>
            <a:ext cx="184890" cy="365988"/>
          </a:xfrm>
          <a:custGeom>
            <a:avLst/>
            <a:gdLst/>
            <a:ahLst/>
            <a:cxnLst/>
            <a:rect r="r" b="b" t="t" l="l"/>
            <a:pathLst>
              <a:path h="365988" w="184890">
                <a:moveTo>
                  <a:pt x="0" y="0"/>
                </a:moveTo>
                <a:lnTo>
                  <a:pt x="184890" y="0"/>
                </a:lnTo>
                <a:lnTo>
                  <a:pt x="184890" y="365988"/>
                </a:lnTo>
                <a:lnTo>
                  <a:pt x="0" y="3659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4656687" y="2756325"/>
            <a:ext cx="204533" cy="404870"/>
          </a:xfrm>
          <a:custGeom>
            <a:avLst/>
            <a:gdLst/>
            <a:ahLst/>
            <a:cxnLst/>
            <a:rect r="r" b="b" t="t" l="l"/>
            <a:pathLst>
              <a:path h="404870" w="204533">
                <a:moveTo>
                  <a:pt x="0" y="0"/>
                </a:moveTo>
                <a:lnTo>
                  <a:pt x="204533" y="0"/>
                </a:lnTo>
                <a:lnTo>
                  <a:pt x="204533" y="404870"/>
                </a:lnTo>
                <a:lnTo>
                  <a:pt x="0" y="4048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21" id="21">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27048" r="0" b="22812"/>
          <a:stretch>
            <a:fillRect/>
          </a:stretch>
        </p:blipFill>
        <p:spPr>
          <a:xfrm flipH="false" flipV="false" rot="0">
            <a:off x="8857303" y="3271433"/>
            <a:ext cx="1141086" cy="1017135"/>
          </a:xfrm>
          <a:prstGeom prst="rect">
            <a:avLst/>
          </a:prstGeom>
        </p:spPr>
      </p:pic>
      <p:sp>
        <p:nvSpPr>
          <p:cNvPr name="Freeform 22" id="22"/>
          <p:cNvSpPr/>
          <p:nvPr/>
        </p:nvSpPr>
        <p:spPr>
          <a:xfrm flipH="false" flipV="false" rot="0">
            <a:off x="9315655" y="2574009"/>
            <a:ext cx="224382" cy="345869"/>
          </a:xfrm>
          <a:custGeom>
            <a:avLst/>
            <a:gdLst/>
            <a:ahLst/>
            <a:cxnLst/>
            <a:rect r="r" b="b" t="t" l="l"/>
            <a:pathLst>
              <a:path h="345869" w="224382">
                <a:moveTo>
                  <a:pt x="0" y="0"/>
                </a:moveTo>
                <a:lnTo>
                  <a:pt x="224383" y="0"/>
                </a:lnTo>
                <a:lnTo>
                  <a:pt x="224383" y="345869"/>
                </a:lnTo>
                <a:lnTo>
                  <a:pt x="0" y="3458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3091828" y="301353"/>
            <a:ext cx="2693821" cy="349872"/>
          </a:xfrm>
          <a:prstGeom prst="rect">
            <a:avLst/>
          </a:prstGeom>
        </p:spPr>
        <p:txBody>
          <a:bodyPr anchor="t" rtlCol="false" tIns="0" lIns="0" bIns="0" rIns="0">
            <a:spAutoFit/>
          </a:bodyPr>
          <a:lstStyle/>
          <a:p>
            <a:pPr algn="l">
              <a:lnSpc>
                <a:spcPts val="2683"/>
              </a:lnSpc>
            </a:pPr>
            <a:r>
              <a:rPr lang="en-US" sz="2657">
                <a:solidFill>
                  <a:srgbClr val="000000"/>
                </a:solidFill>
                <a:latin typeface="RoxboroughCF"/>
                <a:ea typeface="RoxboroughCF"/>
                <a:cs typeface="RoxboroughCF"/>
                <a:sym typeface="RoxboroughCF"/>
              </a:rPr>
              <a:t>1 - 7 January </a:t>
            </a:r>
          </a:p>
        </p:txBody>
      </p:sp>
      <p:sp>
        <p:nvSpPr>
          <p:cNvPr name="TextBox 24" id="24"/>
          <p:cNvSpPr txBox="true"/>
          <p:nvPr/>
        </p:nvSpPr>
        <p:spPr>
          <a:xfrm rot="0">
            <a:off x="530693" y="362428"/>
            <a:ext cx="2176727" cy="288797"/>
          </a:xfrm>
          <a:prstGeom prst="rect">
            <a:avLst/>
          </a:prstGeom>
        </p:spPr>
        <p:txBody>
          <a:bodyPr anchor="t" rtlCol="false" tIns="0" lIns="0" bIns="0" rIns="0">
            <a:spAutoFit/>
          </a:bodyPr>
          <a:lstStyle/>
          <a:p>
            <a:pPr algn="ctr">
              <a:lnSpc>
                <a:spcPts val="2120"/>
              </a:lnSpc>
              <a:spcBef>
                <a:spcPct val="0"/>
              </a:spcBef>
            </a:pPr>
            <a:r>
              <a:rPr lang="en-US" sz="2099">
                <a:solidFill>
                  <a:srgbClr val="000000"/>
                </a:solidFill>
                <a:latin typeface="RoxboroughCF"/>
                <a:ea typeface="RoxboroughCF"/>
                <a:cs typeface="RoxboroughCF"/>
                <a:sym typeface="RoxboroughCF"/>
              </a:rPr>
              <a:t>Content Calendar</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1"/>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42" r="-1069" b="-1542"/>
            </a:stretch>
          </a:blipFill>
        </p:spPr>
      </p:sp>
      <p:graphicFrame>
        <p:nvGraphicFramePr>
          <p:cNvPr name="Table 3" id="3"/>
          <p:cNvGraphicFramePr>
            <a:graphicFrameLocks noGrp="true"/>
          </p:cNvGraphicFramePr>
          <p:nvPr/>
        </p:nvGraphicFramePr>
        <p:xfrm>
          <a:off x="562714" y="876465"/>
          <a:ext cx="5775132" cy="3854377"/>
        </p:xfrm>
        <a:graphic>
          <a:graphicData uri="http://schemas.openxmlformats.org/drawingml/2006/table">
            <a:tbl>
              <a:tblPr/>
              <a:tblGrid>
                <a:gridCol w="557912"/>
                <a:gridCol w="1068746"/>
                <a:gridCol w="1009077"/>
                <a:gridCol w="560927"/>
                <a:gridCol w="1039302"/>
                <a:gridCol w="514470"/>
                <a:gridCol w="1024699"/>
              </a:tblGrid>
              <a:tr h="370155">
                <a:tc>
                  <a:txBody>
                    <a:bodyPr anchor="t" rtlCol="false"/>
                    <a:lstStyle/>
                    <a:p>
                      <a:pPr algn="ctr">
                        <a:lnSpc>
                          <a:spcPts val="1561"/>
                        </a:lnSpc>
                        <a:defRPr/>
                      </a:pPr>
                      <a:r>
                        <a:rPr lang="en-US" sz="1115">
                          <a:solidFill>
                            <a:srgbClr val="000000"/>
                          </a:solidFill>
                          <a:latin typeface="RoxboroughCF"/>
                          <a:ea typeface="RoxboroughCF"/>
                          <a:cs typeface="RoxboroughCF"/>
                          <a:sym typeface="RoxboroughCF"/>
                        </a:rPr>
                        <a:t>WED 1/8</a:t>
                      </a:r>
                      <a:endParaRPr lang="en-US" sz="1100"/>
                    </a:p>
                  </a:txBody>
                  <a:tcPr marL="103501" marR="103501" marT="103501" marB="103501" anchor="ctr">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561"/>
                        </a:lnSpc>
                        <a:defRPr/>
                      </a:pPr>
                      <a:r>
                        <a:rPr lang="en-US" sz="1115">
                          <a:solidFill>
                            <a:srgbClr val="000000"/>
                          </a:solidFill>
                          <a:latin typeface="RoxboroughCF"/>
                          <a:ea typeface="RoxboroughCF"/>
                          <a:cs typeface="RoxboroughCF"/>
                          <a:sym typeface="RoxboroughCF"/>
                        </a:rPr>
                        <a:t>THUR  1/9</a:t>
                      </a:r>
                      <a:endParaRPr lang="en-US" sz="1100"/>
                    </a:p>
                  </a:txBody>
                  <a:tcPr marL="103501" marR="103501" marT="103501" marB="103501" anchor="ctr">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561"/>
                        </a:lnSpc>
                        <a:defRPr/>
                      </a:pPr>
                      <a:r>
                        <a:rPr lang="en-US" sz="1115">
                          <a:solidFill>
                            <a:srgbClr val="000000"/>
                          </a:solidFill>
                          <a:latin typeface="RoxboroughCF"/>
                          <a:ea typeface="RoxboroughCF"/>
                          <a:cs typeface="RoxboroughCF"/>
                          <a:sym typeface="RoxboroughCF"/>
                        </a:rPr>
                        <a:t>FRI  1/10</a:t>
                      </a:r>
                      <a:endParaRPr lang="en-US" sz="1100"/>
                    </a:p>
                  </a:txBody>
                  <a:tcPr marL="103501" marR="103501" marT="103501" marB="103501" anchor="ctr">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561"/>
                        </a:lnSpc>
                        <a:defRPr/>
                      </a:pPr>
                      <a:r>
                        <a:rPr lang="en-US" b="true" sz="1115">
                          <a:solidFill>
                            <a:srgbClr val="000000"/>
                          </a:solidFill>
                          <a:latin typeface="RoxboroughCF Medium"/>
                          <a:ea typeface="RoxboroughCF Medium"/>
                          <a:cs typeface="RoxboroughCF Medium"/>
                          <a:sym typeface="RoxboroughCF Medium"/>
                        </a:rPr>
                        <a:t>SAT 1/11</a:t>
                      </a:r>
                      <a:endParaRPr lang="en-US" sz="1100"/>
                    </a:p>
                  </a:txBody>
                  <a:tcPr marL="103501" marR="103501" marT="103501" marB="103501" anchor="ctr">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561"/>
                        </a:lnSpc>
                        <a:defRPr/>
                      </a:pPr>
                      <a:r>
                        <a:rPr lang="en-US" b="true" sz="1115">
                          <a:solidFill>
                            <a:srgbClr val="000000"/>
                          </a:solidFill>
                          <a:latin typeface="RoxboroughCF Medium"/>
                          <a:ea typeface="RoxboroughCF Medium"/>
                          <a:cs typeface="RoxboroughCF Medium"/>
                          <a:sym typeface="RoxboroughCF Medium"/>
                        </a:rPr>
                        <a:t>SUN 1/12</a:t>
                      </a:r>
                      <a:endParaRPr lang="en-US" sz="1100"/>
                    </a:p>
                  </a:txBody>
                  <a:tcPr marL="103501" marR="103501" marT="103501" marB="103501" anchor="ctr">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561"/>
                        </a:lnSpc>
                        <a:defRPr/>
                      </a:pPr>
                      <a:r>
                        <a:rPr lang="en-US" b="true" sz="1115">
                          <a:solidFill>
                            <a:srgbClr val="000000"/>
                          </a:solidFill>
                          <a:latin typeface="RoxboroughCF Medium"/>
                          <a:ea typeface="RoxboroughCF Medium"/>
                          <a:cs typeface="RoxboroughCF Medium"/>
                          <a:sym typeface="RoxboroughCF Medium"/>
                        </a:rPr>
                        <a:t>MON 1/13</a:t>
                      </a:r>
                      <a:endParaRPr lang="en-US" sz="1100"/>
                    </a:p>
                  </a:txBody>
                  <a:tcPr marL="103501" marR="103501" marT="103501" marB="103501" anchor="ctr">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561"/>
                        </a:lnSpc>
                        <a:defRPr/>
                      </a:pPr>
                      <a:r>
                        <a:rPr lang="en-US" b="true" sz="1115">
                          <a:solidFill>
                            <a:srgbClr val="000000"/>
                          </a:solidFill>
                          <a:latin typeface="RoxboroughCF Bold"/>
                          <a:ea typeface="RoxboroughCF Bold"/>
                          <a:cs typeface="RoxboroughCF Bold"/>
                          <a:sym typeface="RoxboroughCF Bold"/>
                        </a:rPr>
                        <a:t>TUES 1/14</a:t>
                      </a:r>
                      <a:endParaRPr lang="en-US" sz="1100"/>
                    </a:p>
                  </a:txBody>
                  <a:tcPr marL="103501" marR="103501" marT="103501" marB="103501" anchor="ctr">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r>
              <a:tr h="780786">
                <a:tc>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217"/>
                        </a:lnSpc>
                        <a:defRPr/>
                      </a:pPr>
                      <a:r>
                        <a:rPr lang="en-US" sz="869">
                          <a:solidFill>
                            <a:srgbClr val="000000"/>
                          </a:solidFill>
                          <a:latin typeface="RoxboroughCF"/>
                          <a:ea typeface="RoxboroughCF"/>
                          <a:cs typeface="RoxboroughCF"/>
                          <a:sym typeface="RoxboroughCF"/>
                        </a:rPr>
                        <a:t>-Trending music Reel. </a:t>
                      </a:r>
                      <a:endParaRPr lang="en-US" sz="1100"/>
                    </a:p>
                    <a:p>
                      <a:pPr algn="l">
                        <a:lnSpc>
                          <a:spcPts val="1217"/>
                        </a:lnSpc>
                      </a:pPr>
                      <a:r>
                        <a:rPr lang="en-US" sz="869">
                          <a:solidFill>
                            <a:srgbClr val="000000"/>
                          </a:solidFill>
                          <a:latin typeface="RoxboroughCF"/>
                          <a:ea typeface="RoxboroughCF"/>
                          <a:cs typeface="RoxboroughCF"/>
                          <a:sym typeface="RoxboroughCF"/>
                        </a:rPr>
                        <a:t>-  Inc. Engagement ,Reach &amp; Virallity </a:t>
                      </a:r>
                    </a:p>
                    <a:p>
                      <a:pPr algn="l">
                        <a:lnSpc>
                          <a:spcPts val="1217"/>
                        </a:lnSpc>
                      </a:pPr>
                      <a:r>
                        <a:rPr lang="en-US" sz="869">
                          <a:solidFill>
                            <a:srgbClr val="000000"/>
                          </a:solidFill>
                          <a:latin typeface="RoxboroughCF"/>
                          <a:ea typeface="RoxboroughCF"/>
                          <a:cs typeface="RoxboroughCF"/>
                          <a:sym typeface="RoxboroughCF"/>
                        </a:rPr>
                        <a:t>-Brand Reliability </a:t>
                      </a:r>
                    </a:p>
                    <a:p>
                      <a:pPr algn="l">
                        <a:lnSpc>
                          <a:spcPts val="1217"/>
                        </a:lnSpc>
                      </a:pPr>
                    </a:p>
                    <a:p>
                      <a:pPr algn="l">
                        <a:lnSpc>
                          <a:spcPts val="1217"/>
                        </a:lnSpc>
                      </a:pPr>
                      <a:r>
                        <a:rPr lang="en-US" sz="869">
                          <a:solidFill>
                            <a:srgbClr val="000000"/>
                          </a:solidFill>
                          <a:latin typeface="RoxboroughCF"/>
                          <a:ea typeface="RoxboroughCF"/>
                          <a:cs typeface="RoxboroughCF"/>
                          <a:sym typeface="RoxboroughCF"/>
                        </a:rPr>
                        <a:t> </a:t>
                      </a:r>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217"/>
                        </a:lnSpc>
                        <a:defRPr/>
                      </a:pPr>
                      <a:r>
                        <a:rPr lang="en-US" sz="869">
                          <a:solidFill>
                            <a:srgbClr val="000000"/>
                          </a:solidFill>
                          <a:latin typeface="RoxboroughCF Light"/>
                          <a:ea typeface="RoxboroughCF Light"/>
                          <a:cs typeface="RoxboroughCF Light"/>
                          <a:sym typeface="RoxboroughCF Light"/>
                        </a:rPr>
                        <a:t>-Prmotional music Video  </a:t>
                      </a:r>
                      <a:endParaRPr lang="en-US" sz="1100"/>
                    </a:p>
                    <a:p>
                      <a:pPr algn="l">
                        <a:lnSpc>
                          <a:spcPts val="1217"/>
                        </a:lnSpc>
                      </a:pPr>
                      <a:r>
                        <a:rPr lang="en-US" sz="869">
                          <a:solidFill>
                            <a:srgbClr val="000000"/>
                          </a:solidFill>
                          <a:latin typeface="RoxboroughCF Light"/>
                          <a:ea typeface="RoxboroughCF Light"/>
                          <a:cs typeface="RoxboroughCF Light"/>
                          <a:sym typeface="RoxboroughCF Light"/>
                        </a:rPr>
                        <a:t> -Engagement  and inc. Sales </a:t>
                      </a:r>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217"/>
                        </a:lnSpc>
                        <a:defRPr/>
                      </a:pPr>
                      <a:r>
                        <a:rPr lang="en-US" sz="869">
                          <a:solidFill>
                            <a:srgbClr val="000000"/>
                          </a:solidFill>
                          <a:latin typeface="RoxboroughCF Light"/>
                          <a:ea typeface="RoxboroughCF Light"/>
                          <a:cs typeface="RoxboroughCF Light"/>
                          <a:sym typeface="RoxboroughCF Light"/>
                        </a:rPr>
                        <a:t>-Showcase quality variety, affordability to inc sales ,engagement </a:t>
                      </a:r>
                      <a:endParaRPr lang="en-US" sz="1100"/>
                    </a:p>
                    <a:p>
                      <a:pPr algn="l">
                        <a:lnSpc>
                          <a:spcPts val="1217"/>
                        </a:lnSpc>
                      </a:pPr>
                      <a:r>
                        <a:rPr lang="en-US" sz="869">
                          <a:solidFill>
                            <a:srgbClr val="000000"/>
                          </a:solidFill>
                          <a:latin typeface="RoxboroughCF Light"/>
                          <a:ea typeface="RoxboroughCF Light"/>
                          <a:cs typeface="RoxboroughCF Light"/>
                          <a:sym typeface="RoxboroughCF Light"/>
                        </a:rPr>
                        <a:t>-Promotional video to highlight 5 key features of AlexLand.</a:t>
                      </a:r>
                    </a:p>
                    <a:p>
                      <a:pPr algn="l">
                        <a:lnSpc>
                          <a:spcPts val="1217"/>
                        </a:lnSpc>
                      </a:pPr>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217"/>
                        </a:lnSpc>
                        <a:defRPr/>
                      </a:pPr>
                      <a:r>
                        <a:rPr lang="en-US" sz="869">
                          <a:solidFill>
                            <a:srgbClr val="000000"/>
                          </a:solidFill>
                          <a:latin typeface="RoxboroughCF"/>
                          <a:ea typeface="RoxboroughCF"/>
                          <a:cs typeface="RoxboroughCF"/>
                          <a:sym typeface="RoxboroughCF"/>
                        </a:rPr>
                        <a:t>-awerness and Engagement   </a:t>
                      </a:r>
                      <a:endParaRPr lang="en-US" sz="1100"/>
                    </a:p>
                    <a:p>
                      <a:pPr algn="l">
                        <a:lnSpc>
                          <a:spcPts val="1217"/>
                        </a:lnSpc>
                      </a:pPr>
                      <a:r>
                        <a:rPr lang="en-US" sz="869">
                          <a:solidFill>
                            <a:srgbClr val="000000"/>
                          </a:solidFill>
                          <a:latin typeface="RoxboroughCF"/>
                          <a:ea typeface="RoxboroughCF"/>
                          <a:cs typeface="RoxboroughCF"/>
                          <a:sym typeface="RoxboroughCF"/>
                        </a:rPr>
                        <a:t>- comedy video to </a:t>
                      </a:r>
                    </a:p>
                    <a:p>
                      <a:pPr algn="l">
                        <a:lnSpc>
                          <a:spcPts val="1217"/>
                        </a:lnSpc>
                      </a:pPr>
                      <a:r>
                        <a:rPr lang="en-US" sz="869">
                          <a:solidFill>
                            <a:srgbClr val="000000"/>
                          </a:solidFill>
                          <a:latin typeface="RoxboroughCF"/>
                          <a:ea typeface="RoxboroughCF"/>
                          <a:cs typeface="RoxboroughCF"/>
                          <a:sym typeface="RoxboroughCF"/>
                        </a:rPr>
                        <a:t>showcase product and attract  new customers</a:t>
                      </a:r>
                    </a:p>
                    <a:p>
                      <a:pPr algn="ctr">
                        <a:lnSpc>
                          <a:spcPts val="1217"/>
                        </a:lnSpc>
                      </a:pPr>
                    </a:p>
                    <a:p>
                      <a:pPr algn="ctr">
                        <a:lnSpc>
                          <a:spcPts val="1217"/>
                        </a:lnSpc>
                      </a:pPr>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r>
              <a:tr h="246001">
                <a:tc>
                  <a:txBody>
                    <a:bodyPr anchor="t" rtlCol="false"/>
                    <a:lstStyle/>
                    <a:p>
                      <a:pPr algn="ctr">
                        <a:lnSpc>
                          <a:spcPts val="1301"/>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r>
              <a:tr h="277002">
                <a:tc rowSpan="2">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rowSpan="2">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rowSpan="2">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rowSpan="2">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rowSpan="2">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rowSpan="2">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rowSpan="2">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r>
              <a:tr h="448167">
                <a:tc vMerge="true">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vMerge="true">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vMerge="true">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vMerge="true">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vMerge="true">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vMerge="true">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vMerge="true">
                  <a:txBody>
                    <a:bodyPr anchor="t" rtlCol="false"/>
                    <a:lstStyle/>
                    <a:p>
                      <a:pPr algn="l">
                        <a:lnSpc>
                          <a:spcPts val="1217"/>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r>
              <a:tr h="246001">
                <a:tc>
                  <a:txBody>
                    <a:bodyPr anchor="t" rtlCol="false"/>
                    <a:lstStyle/>
                    <a:p>
                      <a:pPr algn="ctr">
                        <a:lnSpc>
                          <a:spcPts val="1301"/>
                        </a:lnSpc>
                        <a:defRPr/>
                      </a:pPr>
                      <a:r>
                        <a:rPr lang="en-US" sz="929" b="true">
                          <a:solidFill>
                            <a:srgbClr val="000000"/>
                          </a:solidFill>
                          <a:latin typeface="RoxboroughCF Medium"/>
                          <a:ea typeface="RoxboroughCF Medium"/>
                          <a:cs typeface="RoxboroughCF Medium"/>
                          <a:sym typeface="RoxboroughCF Medium"/>
                        </a:rPr>
                        <a:t>Caption</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r>
                        <a:rPr lang="en-US" sz="929" b="true">
                          <a:solidFill>
                            <a:srgbClr val="000000"/>
                          </a:solidFill>
                          <a:latin typeface="RoxboroughCF Medium"/>
                          <a:ea typeface="RoxboroughCF Medium"/>
                          <a:cs typeface="RoxboroughCF Medium"/>
                          <a:sym typeface="RoxboroughCF Medium"/>
                        </a:rPr>
                        <a:t>Caption</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r>
                        <a:rPr lang="en-US" sz="929" b="true">
                          <a:solidFill>
                            <a:srgbClr val="000000"/>
                          </a:solidFill>
                          <a:latin typeface="RoxboroughCF Medium"/>
                          <a:ea typeface="RoxboroughCF Medium"/>
                          <a:cs typeface="RoxboroughCF Medium"/>
                          <a:sym typeface="RoxboroughCF Medium"/>
                        </a:rPr>
                        <a:t>Caption</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r>
                        <a:rPr lang="en-US" sz="929" b="true">
                          <a:solidFill>
                            <a:srgbClr val="000000"/>
                          </a:solidFill>
                          <a:latin typeface="RoxboroughCF Medium"/>
                          <a:ea typeface="RoxboroughCF Medium"/>
                          <a:cs typeface="RoxboroughCF Medium"/>
                          <a:sym typeface="RoxboroughCF Medium"/>
                        </a:rPr>
                        <a:t>Caption</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r>
                        <a:rPr lang="en-US" sz="929" b="true">
                          <a:solidFill>
                            <a:srgbClr val="000000"/>
                          </a:solidFill>
                          <a:latin typeface="RoxboroughCF Medium"/>
                          <a:ea typeface="RoxboroughCF Medium"/>
                          <a:cs typeface="RoxboroughCF Medium"/>
                          <a:sym typeface="RoxboroughCF Medium"/>
                        </a:rPr>
                        <a:t>Caption</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r>
                        <a:rPr lang="en-US" sz="929" b="true">
                          <a:solidFill>
                            <a:srgbClr val="000000"/>
                          </a:solidFill>
                          <a:latin typeface="RoxboroughCF Medium"/>
                          <a:ea typeface="RoxboroughCF Medium"/>
                          <a:cs typeface="RoxboroughCF Medium"/>
                          <a:sym typeface="RoxboroughCF Medium"/>
                        </a:rPr>
                        <a:t>Caption</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a:lnSpc>
                          <a:spcPts val="1301"/>
                        </a:lnSpc>
                        <a:defRPr/>
                      </a:pPr>
                      <a:r>
                        <a:rPr lang="en-US" sz="929" b="true">
                          <a:solidFill>
                            <a:srgbClr val="000000"/>
                          </a:solidFill>
                          <a:latin typeface="RoxboroughCF Medium"/>
                          <a:ea typeface="RoxboroughCF Medium"/>
                          <a:cs typeface="RoxboroughCF Medium"/>
                          <a:sym typeface="RoxboroughCF Medium"/>
                        </a:rPr>
                        <a:t>Caption</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r>
              <a:tr h="826729">
                <a:tc>
                  <a:txBody>
                    <a:bodyPr anchor="t" rtlCol="false"/>
                    <a:lstStyle/>
                    <a:p>
                      <a:pPr algn="l" rtl="true">
                        <a:lnSpc>
                          <a:spcPts val="760"/>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just" rtl="true">
                        <a:lnSpc>
                          <a:spcPts val="760"/>
                        </a:lnSpc>
                        <a:defRPr/>
                      </a:pPr>
                      <a:r>
                        <a:rPr lang="ar-EG" sz="543">
                          <a:solidFill>
                            <a:srgbClr val="000000"/>
                          </a:solidFill>
                          <a:latin typeface="RoxboroughCF"/>
                          <a:ea typeface="RoxboroughCF"/>
                          <a:cs typeface="RoxboroughCF"/>
                          <a:sym typeface="RoxboroughCF"/>
                          <a:rtl val="true"/>
                        </a:rPr>
                        <a:t>بسيطة.. شيك.. ومليانة تفاصيل تريح القلب 🕯🌸"</a:t>
                      </a:r>
                      <a:endParaRPr lang="en-US" sz="1100"/>
                    </a:p>
                    <a:p>
                      <a:pPr algn="just" rtl="true">
                        <a:lnSpc>
                          <a:spcPts val="760"/>
                        </a:lnSpc>
                      </a:pPr>
                      <a:r>
                        <a:rPr lang="ar-EG" sz="543">
                          <a:solidFill>
                            <a:srgbClr val="000000"/>
                          </a:solidFill>
                          <a:latin typeface="RoxboroughCF"/>
                          <a:ea typeface="RoxboroughCF"/>
                          <a:cs typeface="RoxboroughCF"/>
                          <a:sym typeface="RoxboroughCF"/>
                          <a:rtl val="true"/>
                        </a:rPr>
                        <a:t> الحاجات الصغيرة دي بتعمل فرق كبير في شكل أي ركن في البيت.. اللمسات الحلوة اللي تخليكِ تحسي بالدفا والهدوء ✨</a:t>
                      </a:r>
                    </a:p>
                    <a:p>
                      <a:pPr algn="just" rtl="true">
                        <a:lnSpc>
                          <a:spcPts val="760"/>
                        </a:lnSpc>
                      </a:pPr>
                      <a:r>
                        <a:rPr lang="ar-EG" sz="543">
                          <a:solidFill>
                            <a:srgbClr val="000000"/>
                          </a:solidFill>
                          <a:latin typeface="RoxboroughCF"/>
                          <a:ea typeface="RoxboroughCF"/>
                          <a:cs typeface="RoxboroughCF"/>
                          <a:sym typeface="RoxboroughCF"/>
                          <a:rtl val="true"/>
                        </a:rPr>
                        <a:t>لو بتحبي التفاصيل زيي، قوليلي إفضل قطعه جبتك؟ </a:t>
                      </a:r>
                    </a:p>
                    <a:p>
                      <a:pPr algn="just" rtl="true">
                        <a:lnSpc>
                          <a:spcPts val="760"/>
                        </a:lnSpc>
                      </a:pPr>
                    </a:p>
                    <a:p>
                      <a:pPr algn="just" rtl="true">
                        <a:lnSpc>
                          <a:spcPts val="760"/>
                        </a:lnSpc>
                      </a:pPr>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just" rtl="true">
                        <a:lnSpc>
                          <a:spcPts val="760"/>
                        </a:lnSpc>
                        <a:defRPr/>
                      </a:pPr>
                      <a:r>
                        <a:rPr lang="ar-EG" sz="543">
                          <a:solidFill>
                            <a:srgbClr val="000000"/>
                          </a:solidFill>
                          <a:latin typeface="RoxboroughCF"/>
                          <a:ea typeface="RoxboroughCF"/>
                          <a:cs typeface="RoxboroughCF"/>
                          <a:sym typeface="RoxboroughCF"/>
                          <a:rtl val="true"/>
                        </a:rPr>
                        <a:t>🛍️✨شاركنا رأيك بكل صراحة! ❤️</a:t>
                      </a:r>
                      <a:endParaRPr lang="en-US" sz="1100"/>
                    </a:p>
                    <a:p>
                      <a:pPr algn="just" rtl="true">
                        <a:lnSpc>
                          <a:spcPts val="760"/>
                        </a:lnSpc>
                      </a:pPr>
                      <a:r>
                        <a:rPr lang="ar-EG" sz="543">
                          <a:solidFill>
                            <a:srgbClr val="000000"/>
                          </a:solidFill>
                          <a:latin typeface="RoxboroughCF"/>
                          <a:ea typeface="RoxboroughCF"/>
                          <a:cs typeface="RoxboroughCF"/>
                          <a:sym typeface="RoxboroughCF"/>
                          <a:rtl val="true"/>
                        </a:rPr>
                        <a:t>قول لنا  في الكومنتات إيه أكتر قطعة كونكريت خطفت قلبك؟</a:t>
                      </a:r>
                    </a:p>
                    <a:p>
                      <a:pPr algn="just" rtl="true">
                        <a:lnSpc>
                          <a:spcPts val="760"/>
                        </a:lnSpc>
                      </a:pPr>
                      <a:r>
                        <a:rPr lang="ar-EG" sz="543">
                          <a:solidFill>
                            <a:srgbClr val="000000"/>
                          </a:solidFill>
                          <a:latin typeface="RoxboroughCF"/>
                          <a:ea typeface="RoxboroughCF"/>
                          <a:cs typeface="RoxboroughCF"/>
                          <a:sym typeface="RoxboroughCF"/>
                          <a:rtl val="true"/>
                        </a:rPr>
                        <a:t>#شغل_ايديا_وحياة_عينيا🙈  #كونكريت_شموع  #جمال_الخامه</a:t>
                      </a:r>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ctr" rtl="true">
                        <a:lnSpc>
                          <a:spcPts val="760"/>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r">
                        <a:lnSpc>
                          <a:spcPts val="760"/>
                        </a:lnSpc>
                        <a:defRPr/>
                      </a:pPr>
                      <a:r>
                        <a:rPr lang="en-US" sz="543">
                          <a:solidFill>
                            <a:srgbClr val="000000"/>
                          </a:solidFill>
                          <a:latin typeface="RoxboroughCF"/>
                          <a:ea typeface="RoxboroughCF"/>
                          <a:cs typeface="RoxboroughCF"/>
                          <a:sym typeface="RoxboroughCF"/>
                        </a:rPr>
                        <a:t>✨️</a:t>
                      </a:r>
                      <a:r>
                        <a:rPr lang="ar-EG" sz="543">
                          <a:solidFill>
                            <a:srgbClr val="000000"/>
                          </a:solidFill>
                          <a:latin typeface="RoxboroughCF"/>
                          <a:ea typeface="RoxboroughCF"/>
                          <a:cs typeface="RoxboroughCF"/>
                          <a:sym typeface="RoxboroughCF"/>
                          <a:rtl val="true"/>
                        </a:rPr>
                        <a:t>اختيارك لأليكس لاند يعني جودة مضمونة، تصاميم متنوعة،وبأقل أسعار</a:t>
                      </a:r>
                      <a:r>
                        <a:rPr lang="en-US" sz="543">
                          <a:solidFill>
                            <a:srgbClr val="000000"/>
                          </a:solidFill>
                          <a:latin typeface="RoxboroughCF"/>
                          <a:ea typeface="RoxboroughCF"/>
                          <a:cs typeface="RoxboroughCF"/>
                          <a:sym typeface="RoxboroughCF"/>
                        </a:rPr>
                        <a:t> </a:t>
                      </a:r>
                      <a:endParaRPr lang="en-US" sz="1100"/>
                    </a:p>
                    <a:p>
                      <a:pPr algn="r">
                        <a:lnSpc>
                          <a:spcPts val="760"/>
                        </a:lnSpc>
                      </a:pPr>
                      <a:r>
                        <a:rPr lang="en-US" sz="543">
                          <a:solidFill>
                            <a:srgbClr val="000000"/>
                          </a:solidFill>
                          <a:latin typeface="RoxboroughCF"/>
                          <a:ea typeface="RoxboroughCF"/>
                          <a:cs typeface="RoxboroughCF"/>
                          <a:sym typeface="RoxboroughCF"/>
                        </a:rPr>
                        <a:t>✨️</a:t>
                      </a:r>
                      <a:r>
                        <a:rPr lang="ar-EG" sz="543">
                          <a:solidFill>
                            <a:srgbClr val="000000"/>
                          </a:solidFill>
                          <a:latin typeface="RoxboroughCF"/>
                          <a:ea typeface="RoxboroughCF"/>
                          <a:cs typeface="RoxboroughCF"/>
                          <a:sym typeface="RoxboroughCF"/>
                          <a:rtl val="true"/>
                        </a:rPr>
                        <a:t>العنوان  الاسكندرية امام محطه ترام صفر</a:t>
                      </a:r>
                    </a:p>
                    <a:p>
                      <a:pPr algn="r">
                        <a:lnSpc>
                          <a:spcPts val="760"/>
                        </a:lnSpc>
                      </a:pPr>
                      <a:r>
                        <a:rPr lang="en-US" sz="543">
                          <a:solidFill>
                            <a:srgbClr val="000000"/>
                          </a:solidFill>
                          <a:latin typeface="RoxboroughCF"/>
                          <a:ea typeface="RoxboroughCF"/>
                          <a:cs typeface="RoxboroughCF"/>
                          <a:sym typeface="RoxboroughCF"/>
                        </a:rPr>
                        <a:t>https://api.whatsapp.com/send?phone=%2B201281399979</a:t>
                      </a:r>
                    </a:p>
                    <a:p>
                      <a:pPr algn="r">
                        <a:lnSpc>
                          <a:spcPts val="760"/>
                        </a:lnSpc>
                      </a:pPr>
                      <a:r>
                        <a:rPr lang="en-US" sz="543">
                          <a:solidFill>
                            <a:srgbClr val="000000"/>
                          </a:solidFill>
                          <a:latin typeface="RoxboroughCF"/>
                          <a:ea typeface="RoxboroughCF"/>
                          <a:cs typeface="RoxboroughCF"/>
                          <a:sym typeface="RoxboroughCF"/>
                        </a:rPr>
                        <a:t> #homedecor #alex #AlexLand </a:t>
                      </a:r>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r" rtl="true">
                        <a:lnSpc>
                          <a:spcPts val="760"/>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r" rtl="true">
                        <a:lnSpc>
                          <a:spcPts val="760"/>
                        </a:lnSpc>
                        <a:defRPr/>
                      </a:pPr>
                      <a:r>
                        <a:rPr lang="ar-EG" sz="543">
                          <a:solidFill>
                            <a:srgbClr val="000000"/>
                          </a:solidFill>
                          <a:latin typeface="RoxboroughCF"/>
                          <a:ea typeface="RoxboroughCF"/>
                          <a:cs typeface="RoxboroughCF"/>
                          <a:sym typeface="RoxboroughCF"/>
                          <a:rtl val="true"/>
                        </a:rPr>
                        <a:t>وأحنا قاعدين نزاكر للعيال 😂😅</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r>
              <a:tr h="353319">
                <a:tc>
                  <a:txBody>
                    <a:bodyPr anchor="t" rtlCol="false"/>
                    <a:lstStyle/>
                    <a:p>
                      <a:pPr algn="l">
                        <a:lnSpc>
                          <a:spcPts val="760"/>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r" rtl="true">
                        <a:lnSpc>
                          <a:spcPts val="760"/>
                        </a:lnSpc>
                        <a:defRPr/>
                      </a:pPr>
                      <a:r>
                        <a:rPr lang="ar-EG" sz="543">
                          <a:solidFill>
                            <a:srgbClr val="000000"/>
                          </a:solidFill>
                          <a:latin typeface="RoxboroughCF Light"/>
                          <a:ea typeface="RoxboroughCF Light"/>
                          <a:cs typeface="RoxboroughCF Light"/>
                          <a:sym typeface="RoxboroughCF Light"/>
                          <a:rtl val="true"/>
                        </a:rPr>
                        <a:t>ديكور_شيك #تفاصيل_بيتي #لمسات_بسيطة #ستايل_مصري #أناقة_البيت #افكار_ديكور #بيت_هادي #ديكورات_مودرن #ماشاء_الله #شموع_وهدوء #مبخرة_شيك</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760"/>
                        </a:lnSpc>
                        <a:defRPr/>
                      </a:pPr>
                      <a:r>
                        <a:rPr lang="en-US" sz="543">
                          <a:solidFill>
                            <a:srgbClr val="000000"/>
                          </a:solidFill>
                          <a:latin typeface="RoxboroughCF Light"/>
                          <a:ea typeface="RoxboroughCF Light"/>
                          <a:cs typeface="RoxboroughCF Light"/>
                          <a:sym typeface="RoxboroughCF Light"/>
                        </a:rPr>
                        <a:t>#handmade #concrete #Alexland </a:t>
                      </a:r>
                      <a:endParaRPr lang="en-US" sz="1100"/>
                    </a:p>
                    <a:p>
                      <a:pPr algn="r" rtl="true">
                        <a:lnSpc>
                          <a:spcPts val="760"/>
                        </a:lnSpc>
                      </a:pPr>
                      <a:r>
                        <a:rPr lang="ar-EG" sz="543">
                          <a:solidFill>
                            <a:srgbClr val="000000"/>
                          </a:solidFill>
                          <a:latin typeface="RoxboroughCF Light"/>
                          <a:ea typeface="RoxboroughCF Light"/>
                          <a:cs typeface="RoxboroughCF Light"/>
                          <a:sym typeface="RoxboroughCF Light"/>
                          <a:rtl val="true"/>
                        </a:rPr>
                        <a:t>#</a:t>
                      </a:r>
                      <a:r>
                        <a:rPr lang="ar-EG" sz="543">
                          <a:solidFill>
                            <a:srgbClr val="000000"/>
                          </a:solidFill>
                          <a:latin typeface="RoxboroughCF"/>
                          <a:ea typeface="RoxboroughCF"/>
                          <a:cs typeface="RoxboroughCF"/>
                          <a:sym typeface="RoxboroughCF"/>
                          <a:rtl val="true"/>
                        </a:rPr>
                        <a:t>ديكور #مبخرة_شيك #توزيعات </a:t>
                      </a:r>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760"/>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760"/>
                        </a:lnSpc>
                        <a:defRPr/>
                      </a:pPr>
                      <a:r>
                        <a:rPr lang="ar-EG" sz="543">
                          <a:solidFill>
                            <a:srgbClr val="000000"/>
                          </a:solidFill>
                          <a:latin typeface="RoxboroughCF Light"/>
                          <a:ea typeface="RoxboroughCF Light"/>
                          <a:cs typeface="RoxboroughCF Light"/>
                          <a:sym typeface="RoxboroughCF Light"/>
                          <a:rtl val="true"/>
                        </a:rPr>
                        <a:t>هاندميد #كونكريت# ديكور</a:t>
                      </a:r>
                      <a:r>
                        <a:rPr lang="en-US" sz="543">
                          <a:solidFill>
                            <a:srgbClr val="000000"/>
                          </a:solidFill>
                          <a:latin typeface="RoxboroughCF Light"/>
                          <a:ea typeface="RoxboroughCF Light"/>
                          <a:cs typeface="RoxboroughCF Light"/>
                          <a:sym typeface="RoxboroughCF Light"/>
                        </a:rPr>
                        <a:t>#</a:t>
                      </a:r>
                      <a:endParaRPr lang="en-US" sz="1100"/>
                    </a:p>
                    <a:p>
                      <a:pPr algn="l">
                        <a:lnSpc>
                          <a:spcPts val="760"/>
                        </a:lnSpc>
                      </a:pPr>
                      <a:r>
                        <a:rPr lang="en-US" sz="543">
                          <a:solidFill>
                            <a:srgbClr val="000000"/>
                          </a:solidFill>
                          <a:latin typeface="RoxboroughCF Light"/>
                          <a:ea typeface="RoxboroughCF Light"/>
                          <a:cs typeface="RoxboroughCF Light"/>
                          <a:sym typeface="RoxboroughCF Light"/>
                        </a:rPr>
                        <a:t>#AlexLand #homedecor #alex </a:t>
                      </a:r>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r" rtl="true">
                        <a:lnSpc>
                          <a:spcPts val="760"/>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760"/>
                        </a:lnSpc>
                        <a:defRPr/>
                      </a:pPr>
                      <a:r>
                        <a:rPr lang="en-US" sz="543">
                          <a:solidFill>
                            <a:srgbClr val="000000"/>
                          </a:solidFill>
                          <a:latin typeface="RoxboroughCF"/>
                          <a:ea typeface="RoxboroughCF"/>
                          <a:cs typeface="RoxboroughCF"/>
                          <a:sym typeface="RoxboroughCF"/>
                        </a:rPr>
                        <a:t>#AlexLand # concrete #decore</a:t>
                      </a:r>
                      <a:endParaRPr lang="en-US" sz="1100"/>
                    </a:p>
                    <a:p>
                      <a:pPr algn="l">
                        <a:lnSpc>
                          <a:spcPts val="760"/>
                        </a:lnSpc>
                      </a:pPr>
                      <a:r>
                        <a:rPr lang="ar-EG" sz="543">
                          <a:solidFill>
                            <a:srgbClr val="000000"/>
                          </a:solidFill>
                          <a:latin typeface="RoxboroughCF"/>
                          <a:ea typeface="RoxboroughCF"/>
                          <a:cs typeface="RoxboroughCF"/>
                          <a:sym typeface="RoxboroughCF"/>
                          <a:rtl val="true"/>
                        </a:rPr>
                        <a:t>ديكور #هاندميد # الكبير_ اوي</a:t>
                      </a:r>
                      <a:r>
                        <a:rPr lang="en-US" sz="543">
                          <a:solidFill>
                            <a:srgbClr val="000000"/>
                          </a:solidFill>
                          <a:latin typeface="RoxboroughCF"/>
                          <a:ea typeface="RoxboroughCF"/>
                          <a:cs typeface="RoxboroughCF"/>
                          <a:sym typeface="RoxboroughCF"/>
                        </a:rPr>
                        <a:t>#</a:t>
                      </a:r>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r>
              <a:tr h="306216">
                <a:tc>
                  <a:txBody>
                    <a:bodyPr anchor="t" rtlCol="false"/>
                    <a:lstStyle/>
                    <a:p>
                      <a:pPr algn="l">
                        <a:lnSpc>
                          <a:spcPts val="1301"/>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301"/>
                        </a:lnSpc>
                        <a:defRPr/>
                      </a:pPr>
                      <a:r>
                        <a:rPr lang="en-US" sz="929">
                          <a:solidFill>
                            <a:srgbClr val="000000"/>
                          </a:solidFill>
                          <a:latin typeface="RoxboroughCF Light"/>
                          <a:ea typeface="RoxboroughCF Light"/>
                          <a:cs typeface="RoxboroughCF Light"/>
                          <a:sym typeface="RoxboroughCF Light"/>
                        </a:rPr>
                        <a:t>Status: done</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301"/>
                        </a:lnSpc>
                        <a:defRPr/>
                      </a:pPr>
                      <a:r>
                        <a:rPr lang="en-US" sz="929">
                          <a:solidFill>
                            <a:srgbClr val="000000"/>
                          </a:solidFill>
                          <a:latin typeface="RoxboroughCF Light"/>
                          <a:ea typeface="RoxboroughCF Light"/>
                          <a:cs typeface="RoxboroughCF Light"/>
                          <a:sym typeface="RoxboroughCF Light"/>
                        </a:rPr>
                        <a:t>status: done</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301"/>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301"/>
                        </a:lnSpc>
                        <a:defRPr/>
                      </a:pPr>
                      <a:r>
                        <a:rPr lang="en-US" sz="929">
                          <a:solidFill>
                            <a:srgbClr val="000000"/>
                          </a:solidFill>
                          <a:latin typeface="RoxboroughCF Light"/>
                          <a:ea typeface="RoxboroughCF Light"/>
                          <a:cs typeface="RoxboroughCF Light"/>
                          <a:sym typeface="RoxboroughCF Light"/>
                        </a:rPr>
                        <a:t>Status:</a:t>
                      </a:r>
                      <a:r>
                        <a:rPr lang="en-US" sz="929">
                          <a:solidFill>
                            <a:srgbClr val="000000"/>
                          </a:solidFill>
                          <a:latin typeface="RoxboroughCF Light"/>
                          <a:ea typeface="RoxboroughCF Light"/>
                          <a:cs typeface="RoxboroughCF Light"/>
                          <a:sym typeface="RoxboroughCF Light"/>
                        </a:rPr>
                        <a:t> done</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301"/>
                        </a:lnSpc>
                        <a:defRPr/>
                      </a:pP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c>
                  <a:txBody>
                    <a:bodyPr anchor="t" rtlCol="false"/>
                    <a:lstStyle/>
                    <a:p>
                      <a:pPr algn="l">
                        <a:lnSpc>
                          <a:spcPts val="1301"/>
                        </a:lnSpc>
                        <a:defRPr/>
                      </a:pPr>
                      <a:r>
                        <a:rPr lang="en-US" sz="929">
                          <a:solidFill>
                            <a:srgbClr val="000000"/>
                          </a:solidFill>
                          <a:latin typeface="RoxboroughCF Light"/>
                          <a:ea typeface="RoxboroughCF Light"/>
                          <a:cs typeface="RoxboroughCF Light"/>
                          <a:sym typeface="RoxboroughCF Light"/>
                        </a:rPr>
                        <a:t>Status:</a:t>
                      </a:r>
                      <a:r>
                        <a:rPr lang="en-US" sz="929">
                          <a:solidFill>
                            <a:srgbClr val="000000"/>
                          </a:solidFill>
                          <a:latin typeface="RoxboroughCF Light"/>
                          <a:ea typeface="RoxboroughCF Light"/>
                          <a:cs typeface="RoxboroughCF Light"/>
                          <a:sym typeface="RoxboroughCF Light"/>
                        </a:rPr>
                        <a:t> done</a:t>
                      </a:r>
                      <a:endParaRPr lang="en-US" sz="1100"/>
                    </a:p>
                  </a:txBody>
                  <a:tcPr marL="103501" marR="103501" marT="103501" marB="103501" anchor="t">
                    <a:lnL cmpd="sng" algn="ctr" cap="flat" w="3124">
                      <a:solidFill>
                        <a:srgbClr val="000000"/>
                      </a:solidFill>
                      <a:prstDash val="solid"/>
                      <a:round/>
                      <a:headEnd type="none" w="med" len="med"/>
                      <a:tailEnd type="none" w="med" len="med"/>
                    </a:lnL>
                    <a:lnR cmpd="sng" algn="ctr" cap="flat" w="3124">
                      <a:solidFill>
                        <a:srgbClr val="000000"/>
                      </a:solidFill>
                      <a:prstDash val="solid"/>
                      <a:round/>
                      <a:headEnd type="none" w="med" len="med"/>
                      <a:tailEnd type="none" w="med" len="med"/>
                    </a:lnR>
                    <a:lnT cmpd="sng" algn="ctr" cap="flat" w="3124">
                      <a:solidFill>
                        <a:srgbClr val="000000"/>
                      </a:solidFill>
                      <a:prstDash val="solid"/>
                      <a:round/>
                      <a:headEnd type="none" w="med" len="med"/>
                      <a:tailEnd type="none" w="med" len="med"/>
                    </a:lnT>
                    <a:lnB cmpd="sng" algn="ctr" cap="flat" w="3124">
                      <a:solidFill>
                        <a:srgbClr val="000000"/>
                      </a:solidFill>
                      <a:prstDash val="solid"/>
                      <a:round/>
                      <a:headEnd type="none" w="med" len="med"/>
                      <a:tailEnd type="none" w="med" len="med"/>
                    </a:lnB>
                  </a:tcPr>
                </a:tc>
              </a:tr>
            </a:tbl>
          </a:graphicData>
        </a:graphic>
      </p:graphicFrame>
      <p:grpSp>
        <p:nvGrpSpPr>
          <p:cNvPr name="Group 4" id="4"/>
          <p:cNvGrpSpPr>
            <a:grpSpLocks noChangeAspect="true"/>
          </p:cNvGrpSpPr>
          <p:nvPr/>
        </p:nvGrpSpPr>
        <p:grpSpPr>
          <a:xfrm rot="0">
            <a:off x="1847091" y="3209485"/>
            <a:ext cx="1104102" cy="1104098"/>
            <a:chOff x="0" y="0"/>
            <a:chExt cx="6350025" cy="6350000"/>
          </a:xfrm>
        </p:grpSpPr>
        <p:sp>
          <p:nvSpPr>
            <p:cNvPr name="Freeform 5" id="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39583" r="0" b="-39583"/>
              </a:stretch>
            </a:blipFill>
          </p:spPr>
        </p:sp>
      </p:grpSp>
      <p:grpSp>
        <p:nvGrpSpPr>
          <p:cNvPr name="Group 6" id="6"/>
          <p:cNvGrpSpPr>
            <a:grpSpLocks noChangeAspect="true"/>
          </p:cNvGrpSpPr>
          <p:nvPr/>
        </p:nvGrpSpPr>
        <p:grpSpPr>
          <a:xfrm rot="0">
            <a:off x="6121714" y="3188304"/>
            <a:ext cx="1162235" cy="116223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9721" t="0" r="-9721" b="0"/>
              </a:stretch>
            </a:blipFill>
          </p:spPr>
        </p:sp>
      </p:grpSp>
      <p:grpSp>
        <p:nvGrpSpPr>
          <p:cNvPr name="Group 8" id="8"/>
          <p:cNvGrpSpPr>
            <a:grpSpLocks noChangeAspect="true"/>
          </p:cNvGrpSpPr>
          <p:nvPr/>
        </p:nvGrpSpPr>
        <p:grpSpPr>
          <a:xfrm rot="0">
            <a:off x="8694090" y="3173599"/>
            <a:ext cx="1162726" cy="1162721"/>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0" t="0" r="0" b="0"/>
              </a:stretch>
            </a:blipFill>
          </p:spPr>
        </p:sp>
      </p:grpSp>
      <p:sp>
        <p:nvSpPr>
          <p:cNvPr name="Freeform 10" id="10"/>
          <p:cNvSpPr/>
          <p:nvPr/>
        </p:nvSpPr>
        <p:spPr>
          <a:xfrm flipH="false" flipV="false" rot="0">
            <a:off x="2284758" y="2718524"/>
            <a:ext cx="205844" cy="407465"/>
          </a:xfrm>
          <a:custGeom>
            <a:avLst/>
            <a:gdLst/>
            <a:ahLst/>
            <a:cxnLst/>
            <a:rect r="r" b="b" t="t" l="l"/>
            <a:pathLst>
              <a:path h="407465" w="205844">
                <a:moveTo>
                  <a:pt x="0" y="0"/>
                </a:moveTo>
                <a:lnTo>
                  <a:pt x="205844" y="0"/>
                </a:lnTo>
                <a:lnTo>
                  <a:pt x="205844" y="407465"/>
                </a:lnTo>
                <a:lnTo>
                  <a:pt x="0" y="4074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703040" y="2730385"/>
            <a:ext cx="262196" cy="404156"/>
          </a:xfrm>
          <a:custGeom>
            <a:avLst/>
            <a:gdLst/>
            <a:ahLst/>
            <a:cxnLst/>
            <a:rect r="r" b="b" t="t" l="l"/>
            <a:pathLst>
              <a:path h="404156" w="262196">
                <a:moveTo>
                  <a:pt x="0" y="0"/>
                </a:moveTo>
                <a:lnTo>
                  <a:pt x="262196" y="0"/>
                </a:lnTo>
                <a:lnTo>
                  <a:pt x="262196" y="404156"/>
                </a:lnTo>
                <a:lnTo>
                  <a:pt x="0" y="4041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7135473" y="2734629"/>
            <a:ext cx="256690" cy="395669"/>
          </a:xfrm>
          <a:custGeom>
            <a:avLst/>
            <a:gdLst/>
            <a:ahLst/>
            <a:cxnLst/>
            <a:rect r="r" b="b" t="t" l="l"/>
            <a:pathLst>
              <a:path h="395669" w="256690">
                <a:moveTo>
                  <a:pt x="0" y="0"/>
                </a:moveTo>
                <a:lnTo>
                  <a:pt x="256691" y="0"/>
                </a:lnTo>
                <a:lnTo>
                  <a:pt x="256691" y="395669"/>
                </a:lnTo>
                <a:lnTo>
                  <a:pt x="0" y="395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6702832" y="2772753"/>
            <a:ext cx="202500" cy="400847"/>
          </a:xfrm>
          <a:custGeom>
            <a:avLst/>
            <a:gdLst/>
            <a:ahLst/>
            <a:cxnLst/>
            <a:rect r="r" b="b" t="t" l="l"/>
            <a:pathLst>
              <a:path h="400847" w="202500">
                <a:moveTo>
                  <a:pt x="0" y="0"/>
                </a:moveTo>
                <a:lnTo>
                  <a:pt x="202500" y="0"/>
                </a:lnTo>
                <a:lnTo>
                  <a:pt x="202500" y="400846"/>
                </a:lnTo>
                <a:lnTo>
                  <a:pt x="0" y="400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119361" y="2785683"/>
            <a:ext cx="355402" cy="355402"/>
          </a:xfrm>
          <a:custGeom>
            <a:avLst/>
            <a:gdLst/>
            <a:ahLst/>
            <a:cxnLst/>
            <a:rect r="r" b="b" t="t" l="l"/>
            <a:pathLst>
              <a:path h="355402" w="355402">
                <a:moveTo>
                  <a:pt x="0" y="0"/>
                </a:moveTo>
                <a:lnTo>
                  <a:pt x="355402" y="0"/>
                </a:lnTo>
                <a:lnTo>
                  <a:pt x="355402" y="355402"/>
                </a:lnTo>
                <a:lnTo>
                  <a:pt x="0" y="3554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3525959" y="2785683"/>
            <a:ext cx="340997" cy="340997"/>
          </a:xfrm>
          <a:custGeom>
            <a:avLst/>
            <a:gdLst/>
            <a:ahLst/>
            <a:cxnLst/>
            <a:rect r="r" b="b" t="t" l="l"/>
            <a:pathLst>
              <a:path h="340997" w="340997">
                <a:moveTo>
                  <a:pt x="0" y="0"/>
                </a:moveTo>
                <a:lnTo>
                  <a:pt x="340997" y="0"/>
                </a:lnTo>
                <a:lnTo>
                  <a:pt x="340997" y="340997"/>
                </a:lnTo>
                <a:lnTo>
                  <a:pt x="0" y="3409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4167910" y="2772753"/>
            <a:ext cx="186075" cy="368333"/>
          </a:xfrm>
          <a:custGeom>
            <a:avLst/>
            <a:gdLst/>
            <a:ahLst/>
            <a:cxnLst/>
            <a:rect r="r" b="b" t="t" l="l"/>
            <a:pathLst>
              <a:path h="368333" w="186075">
                <a:moveTo>
                  <a:pt x="0" y="0"/>
                </a:moveTo>
                <a:lnTo>
                  <a:pt x="186075" y="0"/>
                </a:lnTo>
                <a:lnTo>
                  <a:pt x="186075" y="368332"/>
                </a:lnTo>
                <a:lnTo>
                  <a:pt x="0" y="368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9315727" y="2707908"/>
            <a:ext cx="295765" cy="455900"/>
          </a:xfrm>
          <a:custGeom>
            <a:avLst/>
            <a:gdLst/>
            <a:ahLst/>
            <a:cxnLst/>
            <a:rect r="r" b="b" t="t" l="l"/>
            <a:pathLst>
              <a:path h="455900" w="295765">
                <a:moveTo>
                  <a:pt x="0" y="0"/>
                </a:moveTo>
                <a:lnTo>
                  <a:pt x="295765" y="0"/>
                </a:lnTo>
                <a:lnTo>
                  <a:pt x="295765" y="455900"/>
                </a:lnTo>
                <a:lnTo>
                  <a:pt x="0" y="455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8" id="18">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0" t="15721" r="0" b="29042"/>
          <a:stretch>
            <a:fillRect/>
          </a:stretch>
        </p:blipFill>
        <p:spPr>
          <a:xfrm flipH="false" flipV="false" rot="0">
            <a:off x="3617215" y="3228652"/>
            <a:ext cx="1101390" cy="1081534"/>
          </a:xfrm>
          <a:prstGeom prst="rect">
            <a:avLst/>
          </a:prstGeom>
        </p:spPr>
      </p:pic>
      <p:sp>
        <p:nvSpPr>
          <p:cNvPr name="Freeform 19" id="19"/>
          <p:cNvSpPr/>
          <p:nvPr/>
        </p:nvSpPr>
        <p:spPr>
          <a:xfrm flipH="false" flipV="false" rot="0">
            <a:off x="4515188" y="2753413"/>
            <a:ext cx="262196" cy="404156"/>
          </a:xfrm>
          <a:custGeom>
            <a:avLst/>
            <a:gdLst/>
            <a:ahLst/>
            <a:cxnLst/>
            <a:rect r="r" b="b" t="t" l="l"/>
            <a:pathLst>
              <a:path h="404156" w="262196">
                <a:moveTo>
                  <a:pt x="0" y="0"/>
                </a:moveTo>
                <a:lnTo>
                  <a:pt x="262196" y="0"/>
                </a:lnTo>
                <a:lnTo>
                  <a:pt x="262196" y="404155"/>
                </a:lnTo>
                <a:lnTo>
                  <a:pt x="0" y="4041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8734951" y="2762961"/>
            <a:ext cx="202500" cy="400847"/>
          </a:xfrm>
          <a:custGeom>
            <a:avLst/>
            <a:gdLst/>
            <a:ahLst/>
            <a:cxnLst/>
            <a:rect r="r" b="b" t="t" l="l"/>
            <a:pathLst>
              <a:path h="400847" w="202500">
                <a:moveTo>
                  <a:pt x="0" y="0"/>
                </a:moveTo>
                <a:lnTo>
                  <a:pt x="202500" y="0"/>
                </a:lnTo>
                <a:lnTo>
                  <a:pt x="202500" y="400847"/>
                </a:lnTo>
                <a:lnTo>
                  <a:pt x="0" y="400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731236" y="2784992"/>
            <a:ext cx="340997" cy="340997"/>
          </a:xfrm>
          <a:custGeom>
            <a:avLst/>
            <a:gdLst/>
            <a:ahLst/>
            <a:cxnLst/>
            <a:rect r="r" b="b" t="t" l="l"/>
            <a:pathLst>
              <a:path h="340997" w="340997">
                <a:moveTo>
                  <a:pt x="0" y="0"/>
                </a:moveTo>
                <a:lnTo>
                  <a:pt x="340997" y="0"/>
                </a:lnTo>
                <a:lnTo>
                  <a:pt x="340997" y="340997"/>
                </a:lnTo>
                <a:lnTo>
                  <a:pt x="0" y="3409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3045262" y="327872"/>
            <a:ext cx="2503371" cy="331295"/>
          </a:xfrm>
          <a:prstGeom prst="rect">
            <a:avLst/>
          </a:prstGeom>
        </p:spPr>
        <p:txBody>
          <a:bodyPr anchor="t" rtlCol="false" tIns="0" lIns="0" bIns="0" rIns="0">
            <a:spAutoFit/>
          </a:bodyPr>
          <a:lstStyle/>
          <a:p>
            <a:pPr algn="l">
              <a:lnSpc>
                <a:spcPts val="2494"/>
              </a:lnSpc>
            </a:pPr>
            <a:r>
              <a:rPr lang="en-US" sz="2469">
                <a:solidFill>
                  <a:srgbClr val="000000"/>
                </a:solidFill>
                <a:latin typeface="RoxboroughCF"/>
                <a:ea typeface="RoxboroughCF"/>
                <a:cs typeface="RoxboroughCF"/>
                <a:sym typeface="RoxboroughCF"/>
              </a:rPr>
              <a:t>8 - 14 January </a:t>
            </a:r>
          </a:p>
        </p:txBody>
      </p:sp>
      <p:sp>
        <p:nvSpPr>
          <p:cNvPr name="TextBox 23" id="23"/>
          <p:cNvSpPr txBox="true"/>
          <p:nvPr/>
        </p:nvSpPr>
        <p:spPr>
          <a:xfrm rot="0">
            <a:off x="562714" y="392807"/>
            <a:ext cx="2022835"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Content Calendar</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8"/>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42" r="-1069" b="-1542"/>
            </a:stretch>
          </a:blipFill>
        </p:spPr>
      </p:sp>
      <p:graphicFrame>
        <p:nvGraphicFramePr>
          <p:cNvPr name="Table 3" id="3"/>
          <p:cNvGraphicFramePr>
            <a:graphicFrameLocks noGrp="true"/>
          </p:cNvGraphicFramePr>
          <p:nvPr/>
        </p:nvGraphicFramePr>
        <p:xfrm>
          <a:off x="756000" y="821240"/>
          <a:ext cx="5438423" cy="3787726"/>
        </p:xfrm>
        <a:graphic>
          <a:graphicData uri="http://schemas.openxmlformats.org/drawingml/2006/table">
            <a:tbl>
              <a:tblPr/>
              <a:tblGrid>
                <a:gridCol w="910351"/>
                <a:gridCol w="400955"/>
                <a:gridCol w="1034033"/>
                <a:gridCol w="940190"/>
                <a:gridCol w="393849"/>
                <a:gridCol w="794344"/>
                <a:gridCol w="964702"/>
              </a:tblGrid>
              <a:tr h="363197">
                <a:tc>
                  <a:txBody>
                    <a:bodyPr anchor="t" rtlCol="false"/>
                    <a:lstStyle/>
                    <a:p>
                      <a:pPr algn="ctr">
                        <a:lnSpc>
                          <a:spcPts val="1516"/>
                        </a:lnSpc>
                        <a:defRPr/>
                      </a:pPr>
                      <a:r>
                        <a:rPr lang="en-US" sz="1083">
                          <a:solidFill>
                            <a:srgbClr val="000000"/>
                          </a:solidFill>
                          <a:latin typeface="RoxboroughCF"/>
                          <a:ea typeface="RoxboroughCF"/>
                          <a:cs typeface="RoxboroughCF"/>
                          <a:sym typeface="RoxboroughCF"/>
                        </a:rPr>
                        <a:t>WEDN 1/15</a:t>
                      </a:r>
                      <a:endParaRPr lang="en-US" sz="1100"/>
                    </a:p>
                  </a:txBody>
                  <a:tcPr marL="100523" marR="100523" marT="100523" marB="100523" anchor="ctr">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516"/>
                        </a:lnSpc>
                        <a:defRPr/>
                      </a:pPr>
                      <a:r>
                        <a:rPr lang="en-US" sz="1083">
                          <a:solidFill>
                            <a:srgbClr val="000000"/>
                          </a:solidFill>
                          <a:latin typeface="RoxboroughCF"/>
                          <a:ea typeface="RoxboroughCF"/>
                          <a:cs typeface="RoxboroughCF"/>
                          <a:sym typeface="RoxboroughCF"/>
                        </a:rPr>
                        <a:t>THUR 1/16</a:t>
                      </a:r>
                      <a:endParaRPr lang="en-US" sz="1100"/>
                    </a:p>
                  </a:txBody>
                  <a:tcPr marL="100523" marR="100523" marT="100523" marB="100523" anchor="ctr">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516"/>
                        </a:lnSpc>
                        <a:defRPr/>
                      </a:pPr>
                      <a:r>
                        <a:rPr lang="en-US" b="true" sz="1083">
                          <a:solidFill>
                            <a:srgbClr val="000000"/>
                          </a:solidFill>
                          <a:latin typeface="RoxboroughCF Medium"/>
                          <a:ea typeface="RoxboroughCF Medium"/>
                          <a:cs typeface="RoxboroughCF Medium"/>
                          <a:sym typeface="RoxboroughCF Medium"/>
                        </a:rPr>
                        <a:t>FRI 1/17</a:t>
                      </a:r>
                      <a:endParaRPr lang="en-US" sz="1100"/>
                    </a:p>
                  </a:txBody>
                  <a:tcPr marL="100523" marR="100523" marT="100523" marB="100523" anchor="ctr">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516"/>
                        </a:lnSpc>
                        <a:defRPr/>
                      </a:pPr>
                      <a:r>
                        <a:rPr lang="en-US" sz="1083">
                          <a:solidFill>
                            <a:srgbClr val="000000"/>
                          </a:solidFill>
                          <a:latin typeface="RoxboroughCF"/>
                          <a:ea typeface="RoxboroughCF"/>
                          <a:cs typeface="RoxboroughCF"/>
                          <a:sym typeface="RoxboroughCF"/>
                        </a:rPr>
                        <a:t>SAT 18</a:t>
                      </a:r>
                      <a:endParaRPr lang="en-US" sz="1100"/>
                    </a:p>
                  </a:txBody>
                  <a:tcPr marL="100523" marR="100523" marT="100523" marB="100523" anchor="ctr">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516"/>
                        </a:lnSpc>
                        <a:defRPr/>
                      </a:pPr>
                      <a:r>
                        <a:rPr lang="en-US" b="true" sz="1083">
                          <a:solidFill>
                            <a:srgbClr val="000000"/>
                          </a:solidFill>
                          <a:latin typeface="RoxboroughCF Medium"/>
                          <a:ea typeface="RoxboroughCF Medium"/>
                          <a:cs typeface="RoxboroughCF Medium"/>
                          <a:sym typeface="RoxboroughCF Medium"/>
                        </a:rPr>
                        <a:t>SUN 1/19</a:t>
                      </a:r>
                      <a:endParaRPr lang="en-US" sz="1100"/>
                    </a:p>
                  </a:txBody>
                  <a:tcPr marL="100523" marR="100523" marT="100523" marB="100523" anchor="ctr">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516"/>
                        </a:lnSpc>
                        <a:defRPr/>
                      </a:pPr>
                      <a:r>
                        <a:rPr lang="en-US" b="true" sz="1083">
                          <a:solidFill>
                            <a:srgbClr val="000000"/>
                          </a:solidFill>
                          <a:latin typeface="RoxboroughCF Medium"/>
                          <a:ea typeface="RoxboroughCF Medium"/>
                          <a:cs typeface="RoxboroughCF Medium"/>
                          <a:sym typeface="RoxboroughCF Medium"/>
                        </a:rPr>
                        <a:t>MON 1/20</a:t>
                      </a:r>
                      <a:endParaRPr lang="en-US" sz="1100"/>
                    </a:p>
                  </a:txBody>
                  <a:tcPr marL="100523" marR="100523" marT="100523" marB="100523" anchor="ctr">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516"/>
                        </a:lnSpc>
                        <a:defRPr/>
                      </a:pPr>
                      <a:r>
                        <a:rPr lang="en-US" sz="1083">
                          <a:solidFill>
                            <a:srgbClr val="000000"/>
                          </a:solidFill>
                          <a:latin typeface="RoxboroughCF"/>
                          <a:ea typeface="RoxboroughCF"/>
                          <a:cs typeface="RoxboroughCF"/>
                          <a:sym typeface="RoxboroughCF"/>
                        </a:rPr>
                        <a:t>TUES 1/21</a:t>
                      </a:r>
                      <a:endParaRPr lang="en-US" sz="1100"/>
                    </a:p>
                  </a:txBody>
                  <a:tcPr marL="100523" marR="100523" marT="100523" marB="100523" anchor="ctr">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r>
              <a:tr h="719004">
                <a:tc>
                  <a:txBody>
                    <a:bodyPr anchor="t" rtlCol="false"/>
                    <a:lstStyle/>
                    <a:p>
                      <a:pPr algn="l">
                        <a:lnSpc>
                          <a:spcPts val="1182"/>
                        </a:lnSpc>
                        <a:defRPr/>
                      </a:pPr>
                      <a:r>
                        <a:rPr lang="en-US" sz="844">
                          <a:solidFill>
                            <a:srgbClr val="000000"/>
                          </a:solidFill>
                          <a:latin typeface="RoxboroughCF Light"/>
                          <a:ea typeface="RoxboroughCF Light"/>
                          <a:cs typeface="RoxboroughCF Light"/>
                          <a:sym typeface="RoxboroughCF Light"/>
                        </a:rPr>
                        <a:t>-promotion for new products awarness </a:t>
                      </a:r>
                      <a:endParaRPr lang="en-US" sz="1100"/>
                    </a:p>
                    <a:p>
                      <a:pPr algn="l">
                        <a:lnSpc>
                          <a:spcPts val="1182"/>
                        </a:lnSpc>
                      </a:pPr>
                      <a:r>
                        <a:rPr lang="en-US" sz="844">
                          <a:solidFill>
                            <a:srgbClr val="000000"/>
                          </a:solidFill>
                          <a:latin typeface="RoxboroughCF Light"/>
                          <a:ea typeface="RoxboroughCF Light"/>
                          <a:cs typeface="RoxboroughCF Light"/>
                          <a:sym typeface="RoxboroughCF Light"/>
                        </a:rPr>
                        <a:t>-musical ,lifestyle video</a:t>
                      </a: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1182"/>
                        </a:lnSpc>
                        <a:defRPr/>
                      </a:pPr>
                      <a:r>
                        <a:rPr lang="en-US" sz="844">
                          <a:solidFill>
                            <a:srgbClr val="000000"/>
                          </a:solidFill>
                          <a:latin typeface="RoxboroughCF"/>
                          <a:ea typeface="RoxboroughCF"/>
                          <a:cs typeface="RoxboroughCF"/>
                          <a:sym typeface="RoxboroughCF"/>
                        </a:rPr>
                        <a:t>-voice over reel for promotion  &amp; CTA </a:t>
                      </a:r>
                      <a:endParaRPr lang="en-US" sz="1100"/>
                    </a:p>
                    <a:p>
                      <a:pPr algn="l">
                        <a:lnSpc>
                          <a:spcPts val="1182"/>
                        </a:lnSpc>
                      </a:pPr>
                      <a:r>
                        <a:rPr lang="en-US" sz="844">
                          <a:solidFill>
                            <a:srgbClr val="000000"/>
                          </a:solidFill>
                          <a:latin typeface="RoxboroughCF"/>
                          <a:ea typeface="RoxboroughCF"/>
                          <a:cs typeface="RoxboroughCF"/>
                          <a:sym typeface="RoxboroughCF"/>
                        </a:rPr>
                        <a:t>-inc. Engagement </a:t>
                      </a:r>
                    </a:p>
                    <a:p>
                      <a:pPr algn="l">
                        <a:lnSpc>
                          <a:spcPts val="1182"/>
                        </a:lnSpc>
                      </a:pPr>
                      <a:r>
                        <a:rPr lang="en-US" sz="844">
                          <a:solidFill>
                            <a:srgbClr val="000000"/>
                          </a:solidFill>
                          <a:latin typeface="RoxboroughCF"/>
                          <a:ea typeface="RoxboroughCF"/>
                          <a:cs typeface="RoxboroughCF"/>
                          <a:sym typeface="RoxboroughCF"/>
                        </a:rPr>
                        <a:t>and icrease sales </a:t>
                      </a: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1182"/>
                        </a:lnSpc>
                        <a:defRPr/>
                      </a:pPr>
                      <a:r>
                        <a:rPr lang="en-US" sz="844">
                          <a:solidFill>
                            <a:srgbClr val="000000"/>
                          </a:solidFill>
                          <a:latin typeface="RoxboroughCF Light"/>
                          <a:ea typeface="RoxboroughCF Light"/>
                          <a:cs typeface="RoxboroughCF Light"/>
                          <a:sym typeface="RoxboroughCF Light"/>
                        </a:rPr>
                        <a:t>‐Carousel for newproducts </a:t>
                      </a:r>
                      <a:endParaRPr lang="en-US" sz="1100"/>
                    </a:p>
                    <a:p>
                      <a:pPr algn="l">
                        <a:lnSpc>
                          <a:spcPts val="1182"/>
                        </a:lnSpc>
                      </a:pPr>
                      <a:r>
                        <a:rPr lang="en-US" sz="844">
                          <a:solidFill>
                            <a:srgbClr val="000000"/>
                          </a:solidFill>
                          <a:latin typeface="RoxboroughCF Light"/>
                          <a:ea typeface="RoxboroughCF Light"/>
                          <a:cs typeface="RoxboroughCF Light"/>
                          <a:sym typeface="RoxboroughCF Light"/>
                        </a:rPr>
                        <a:t>-A</a:t>
                      </a:r>
                      <a:r>
                        <a:rPr lang="en-US" sz="844">
                          <a:solidFill>
                            <a:srgbClr val="000000"/>
                          </a:solidFill>
                          <a:latin typeface="RoxboroughCF Light"/>
                          <a:ea typeface="RoxboroughCF Light"/>
                          <a:cs typeface="RoxboroughCF Light"/>
                          <a:sym typeface="RoxboroughCF Light"/>
                        </a:rPr>
                        <a:t>wareness&amp;</a:t>
                      </a:r>
                      <a:r>
                        <a:rPr lang="en-US" sz="844">
                          <a:solidFill>
                            <a:srgbClr val="000000"/>
                          </a:solidFill>
                          <a:latin typeface="RoxboroughCF"/>
                          <a:ea typeface="RoxboroughCF"/>
                          <a:cs typeface="RoxboroughCF"/>
                          <a:sym typeface="RoxboroughCF"/>
                        </a:rPr>
                        <a:t>Engagement </a:t>
                      </a:r>
                    </a:p>
                    <a:p>
                      <a:pPr algn="l">
                        <a:lnSpc>
                          <a:spcPts val="1182"/>
                        </a:lnSpc>
                      </a:pPr>
                      <a:r>
                        <a:rPr lang="en-US" sz="844">
                          <a:solidFill>
                            <a:srgbClr val="000000"/>
                          </a:solidFill>
                          <a:latin typeface="RoxboroughCF Light"/>
                          <a:ea typeface="RoxboroughCF Light"/>
                          <a:cs typeface="RoxboroughCF Light"/>
                          <a:sym typeface="RoxboroughCF Light"/>
                        </a:rPr>
                        <a:t>-</a:t>
                      </a:r>
                      <a:r>
                        <a:rPr lang="en-US" sz="844">
                          <a:solidFill>
                            <a:srgbClr val="000000"/>
                          </a:solidFill>
                          <a:latin typeface="RoxboroughCF Light"/>
                          <a:ea typeface="RoxboroughCF Light"/>
                          <a:cs typeface="RoxboroughCF Light"/>
                          <a:sym typeface="RoxboroughCF Light"/>
                        </a:rPr>
                        <a:t>promotion and CTA</a:t>
                      </a: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just">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1182"/>
                        </a:lnSpc>
                        <a:defRPr/>
                      </a:pPr>
                      <a:r>
                        <a:rPr lang="en-US" sz="844">
                          <a:solidFill>
                            <a:srgbClr val="000000"/>
                          </a:solidFill>
                          <a:latin typeface="RoxboroughCF Light"/>
                          <a:ea typeface="RoxboroughCF Light"/>
                          <a:cs typeface="RoxboroughCF Light"/>
                          <a:sym typeface="RoxboroughCF Light"/>
                        </a:rPr>
                        <a:t>-Storytelling  promotional  content</a:t>
                      </a:r>
                      <a:endParaRPr lang="en-US" sz="1100"/>
                    </a:p>
                    <a:p>
                      <a:pPr algn="l">
                        <a:lnSpc>
                          <a:spcPts val="1182"/>
                        </a:lnSpc>
                      </a:pPr>
                      <a:r>
                        <a:rPr lang="en-US" sz="844">
                          <a:solidFill>
                            <a:srgbClr val="000000"/>
                          </a:solidFill>
                          <a:latin typeface="RoxboroughCF Light"/>
                          <a:ea typeface="RoxboroughCF Light"/>
                          <a:cs typeface="RoxboroughCF Light"/>
                          <a:sym typeface="RoxboroughCF Light"/>
                        </a:rPr>
                        <a:t>-Trendy music real to </a:t>
                      </a:r>
                    </a:p>
                    <a:p>
                      <a:pPr algn="l">
                        <a:lnSpc>
                          <a:spcPts val="1182"/>
                        </a:lnSpc>
                      </a:pPr>
                      <a:r>
                        <a:rPr lang="en-US" sz="844">
                          <a:solidFill>
                            <a:srgbClr val="000000"/>
                          </a:solidFill>
                          <a:latin typeface="RoxboroughCF Light"/>
                          <a:ea typeface="RoxboroughCF Light"/>
                          <a:cs typeface="RoxboroughCF Light"/>
                          <a:sym typeface="RoxboroughCF Light"/>
                        </a:rPr>
                        <a:t>inc.Engagement,</a:t>
                      </a:r>
                    </a:p>
                    <a:p>
                      <a:pPr algn="l">
                        <a:lnSpc>
                          <a:spcPts val="1182"/>
                        </a:lnSpc>
                      </a:pPr>
                      <a:r>
                        <a:rPr lang="en-US" sz="844">
                          <a:solidFill>
                            <a:srgbClr val="000000"/>
                          </a:solidFill>
                          <a:latin typeface="RoxboroughCF Light"/>
                          <a:ea typeface="RoxboroughCF Light"/>
                          <a:cs typeface="RoxboroughCF Light"/>
                          <a:sym typeface="RoxboroughCF Light"/>
                        </a:rPr>
                        <a:t>Reach &amp;  Virallity </a:t>
                      </a: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1182"/>
                        </a:lnSpc>
                        <a:defRPr/>
                      </a:pPr>
                      <a:r>
                        <a:rPr lang="en-US" sz="844">
                          <a:solidFill>
                            <a:srgbClr val="000000"/>
                          </a:solidFill>
                          <a:latin typeface="RoxboroughCF Light"/>
                          <a:ea typeface="RoxboroughCF Light"/>
                          <a:cs typeface="RoxboroughCF Light"/>
                          <a:sym typeface="RoxboroughCF Light"/>
                        </a:rPr>
                        <a:t>-Educational promotion </a:t>
                      </a:r>
                      <a:endParaRPr lang="en-US" sz="1100"/>
                    </a:p>
                    <a:p>
                      <a:pPr algn="l">
                        <a:lnSpc>
                          <a:spcPts val="1182"/>
                        </a:lnSpc>
                      </a:pPr>
                      <a:r>
                        <a:rPr lang="en-US" sz="844">
                          <a:solidFill>
                            <a:srgbClr val="000000"/>
                          </a:solidFill>
                          <a:latin typeface="RoxboroughCF Light"/>
                          <a:ea typeface="RoxboroughCF Light"/>
                          <a:cs typeface="RoxboroughCF Light"/>
                          <a:sym typeface="RoxboroughCF Light"/>
                        </a:rPr>
                        <a:t>-Awerness ،inc sales</a:t>
                      </a:r>
                    </a:p>
                    <a:p>
                      <a:pPr algn="l">
                        <a:lnSpc>
                          <a:spcPts val="1182"/>
                        </a:lnSpc>
                      </a:pPr>
                    </a:p>
                    <a:p>
                      <a:pPr algn="l">
                        <a:lnSpc>
                          <a:spcPts val="1182"/>
                        </a:lnSpc>
                      </a:pP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r>
              <a:tr h="300239">
                <a:tc>
                  <a:txBody>
                    <a:bodyPr anchor="t" rtlCol="false"/>
                    <a:lstStyle/>
                    <a:p>
                      <a:pPr algn="ctr">
                        <a:lnSpc>
                          <a:spcPts val="1263"/>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r>
              <a:tr h="401978">
                <a:tc rowSpan="2">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rowSpan="2">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rowSpan="2">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rowSpan="2">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rowSpan="2">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rowSpan="2">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rowSpan="2">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r>
              <a:tr h="322455">
                <a:tc vMerge="true">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vMerge="true">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vMerge="true">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vMerge="true">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vMerge="true">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vMerge="true">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vMerge="true">
                  <a:txBody>
                    <a:bodyPr anchor="t" rtlCol="false"/>
                    <a:lstStyle/>
                    <a:p>
                      <a:pPr algn="l">
                        <a:lnSpc>
                          <a:spcPts val="1182"/>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r>
              <a:tr h="232042">
                <a:tc>
                  <a:txBody>
                    <a:bodyPr anchor="t" rtlCol="false"/>
                    <a:lstStyle/>
                    <a:p>
                      <a:pPr algn="ctr">
                        <a:lnSpc>
                          <a:spcPts val="1263"/>
                        </a:lnSpc>
                        <a:defRPr/>
                      </a:pPr>
                      <a:r>
                        <a:rPr lang="en-US" sz="902" b="true">
                          <a:solidFill>
                            <a:srgbClr val="000000"/>
                          </a:solidFill>
                          <a:latin typeface="RoxboroughCF Medium"/>
                          <a:ea typeface="RoxboroughCF Medium"/>
                          <a:cs typeface="RoxboroughCF Medium"/>
                          <a:sym typeface="RoxboroughCF Medium"/>
                        </a:rPr>
                        <a:t>Caption</a:t>
                      </a: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r>
                        <a:rPr lang="en-US" sz="902" b="true">
                          <a:solidFill>
                            <a:srgbClr val="000000"/>
                          </a:solidFill>
                          <a:latin typeface="RoxboroughCF Medium"/>
                          <a:ea typeface="RoxboroughCF Medium"/>
                          <a:cs typeface="RoxboroughCF Medium"/>
                          <a:sym typeface="RoxboroughCF Medium"/>
                        </a:rPr>
                        <a:t>Caption</a:t>
                      </a: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r>
                        <a:rPr lang="en-US" sz="902" b="true">
                          <a:solidFill>
                            <a:srgbClr val="000000"/>
                          </a:solidFill>
                          <a:latin typeface="RoxboroughCF Medium"/>
                          <a:ea typeface="RoxboroughCF Medium"/>
                          <a:cs typeface="RoxboroughCF Medium"/>
                          <a:sym typeface="RoxboroughCF Medium"/>
                        </a:rPr>
                        <a:t>Caption</a:t>
                      </a: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r>
                        <a:rPr lang="en-US" sz="902" b="true">
                          <a:solidFill>
                            <a:srgbClr val="000000"/>
                          </a:solidFill>
                          <a:latin typeface="RoxboroughCF Medium"/>
                          <a:ea typeface="RoxboroughCF Medium"/>
                          <a:cs typeface="RoxboroughCF Medium"/>
                          <a:sym typeface="RoxboroughCF Medium"/>
                        </a:rPr>
                        <a:t>Caption</a:t>
                      </a: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r>
                        <a:rPr lang="en-US" sz="902" b="true">
                          <a:solidFill>
                            <a:srgbClr val="000000"/>
                          </a:solidFill>
                          <a:latin typeface="RoxboroughCF Medium"/>
                          <a:ea typeface="RoxboroughCF Medium"/>
                          <a:cs typeface="RoxboroughCF Medium"/>
                          <a:sym typeface="RoxboroughCF Medium"/>
                        </a:rPr>
                        <a:t>Caption</a:t>
                      </a: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r>
                        <a:rPr lang="en-US" sz="902" b="true">
                          <a:solidFill>
                            <a:srgbClr val="000000"/>
                          </a:solidFill>
                          <a:latin typeface="RoxboroughCF Medium"/>
                          <a:ea typeface="RoxboroughCF Medium"/>
                          <a:cs typeface="RoxboroughCF Medium"/>
                          <a:sym typeface="RoxboroughCF Medium"/>
                        </a:rPr>
                        <a:t>Caption</a:t>
                      </a: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a:lnSpc>
                          <a:spcPts val="1263"/>
                        </a:lnSpc>
                        <a:defRPr/>
                      </a:pPr>
                      <a:r>
                        <a:rPr lang="en-US" sz="902" b="true">
                          <a:solidFill>
                            <a:srgbClr val="000000"/>
                          </a:solidFill>
                          <a:latin typeface="RoxboroughCF Medium"/>
                          <a:ea typeface="RoxboroughCF Medium"/>
                          <a:cs typeface="RoxboroughCF Medium"/>
                          <a:sym typeface="RoxboroughCF Medium"/>
                        </a:rPr>
                        <a:t>Caption</a:t>
                      </a: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r>
              <a:tr h="918080">
                <a:tc>
                  <a:txBody>
                    <a:bodyPr anchor="t" rtlCol="false"/>
                    <a:lstStyle/>
                    <a:p>
                      <a:pPr algn="ctr">
                        <a:lnSpc>
                          <a:spcPts val="738"/>
                        </a:lnSpc>
                        <a:defRPr/>
                      </a:pPr>
                      <a:endParaRPr lang="en-US" sz="1100"/>
                    </a:p>
                    <a:p>
                      <a:pPr algn="ctr" rtl="true">
                        <a:lnSpc>
                          <a:spcPts val="738"/>
                        </a:lnSpc>
                      </a:pPr>
                      <a:r>
                        <a:rPr lang="ar-EG" sz="527">
                          <a:solidFill>
                            <a:srgbClr val="000000"/>
                          </a:solidFill>
                          <a:latin typeface="RoxboroughCF"/>
                          <a:ea typeface="RoxboroughCF"/>
                          <a:cs typeface="RoxboroughCF"/>
                          <a:sym typeface="RoxboroughCF"/>
                          <a:rtl val="true"/>
                        </a:rPr>
                        <a:t>الجمال في البساطة! 🕊️علشان كده جبنالكم  تصاميم جديدة 🥰</a:t>
                      </a:r>
                    </a:p>
                    <a:p>
                      <a:pPr algn="ctr">
                        <a:lnSpc>
                          <a:spcPts val="738"/>
                        </a:lnSpc>
                      </a:pPr>
                      <a:r>
                        <a:rPr lang="en-US" sz="527">
                          <a:solidFill>
                            <a:srgbClr val="000000"/>
                          </a:solidFill>
                          <a:latin typeface="RoxboroughCF"/>
                          <a:ea typeface="RoxboroughCF"/>
                          <a:cs typeface="RoxboroughCF"/>
                          <a:sym typeface="RoxboroughCF"/>
                        </a:rPr>
                        <a:t> </a:t>
                      </a:r>
                      <a:r>
                        <a:rPr lang="ar-EG" sz="527">
                          <a:solidFill>
                            <a:srgbClr val="000000"/>
                          </a:solidFill>
                          <a:latin typeface="RoxboroughCF"/>
                          <a:ea typeface="RoxboroughCF"/>
                          <a:cs typeface="RoxboroughCF"/>
                          <a:sym typeface="RoxboroughCF"/>
                          <a:rtl val="true"/>
                        </a:rPr>
                        <a:t>ديكور هاند ميد يجمع بين الأناقة والطبيعة بألوان هادية  وتصاميم فريدة. مثالي لإضافة لمسة راقية لأي ركن في بيتك</a:t>
                      </a:r>
                      <a:r>
                        <a:rPr lang="en-US" sz="527">
                          <a:solidFill>
                            <a:srgbClr val="000000"/>
                          </a:solidFill>
                          <a:latin typeface="RoxboroughCF"/>
                          <a:ea typeface="RoxboroughCF"/>
                          <a:cs typeface="RoxboroughCF"/>
                          <a:sym typeface="RoxboroughCF"/>
                        </a:rPr>
                        <a:t> . 🌿✨</a:t>
                      </a:r>
                    </a:p>
                    <a:p>
                      <a:pPr algn="ctr">
                        <a:lnSpc>
                          <a:spcPts val="738"/>
                        </a:lnSpc>
                      </a:pPr>
                    </a:p>
                    <a:p>
                      <a:pPr algn="ctr">
                        <a:lnSpc>
                          <a:spcPts val="738"/>
                        </a:lnSpc>
                      </a:pPr>
                      <a:r>
                        <a:rPr lang="en-US" sz="527">
                          <a:solidFill>
                            <a:srgbClr val="000000"/>
                          </a:solidFill>
                          <a:latin typeface="RoxboroughCF"/>
                          <a:ea typeface="RoxboroughCF"/>
                          <a:cs typeface="RoxboroughCF"/>
                          <a:sym typeface="RoxboroughCF"/>
                        </a:rPr>
                        <a:t> #</a:t>
                      </a:r>
                      <a:r>
                        <a:rPr lang="ar-EG" sz="527">
                          <a:solidFill>
                            <a:srgbClr val="000000"/>
                          </a:solidFill>
                          <a:latin typeface="RoxboroughCF"/>
                          <a:ea typeface="RoxboroughCF"/>
                          <a:cs typeface="RoxboroughCF"/>
                          <a:sym typeface="RoxboroughCF"/>
                          <a:rtl val="true"/>
                        </a:rPr>
                        <a:t>ديكور #هاند_ميد #توزيعات #ترند #تصميم</a:t>
                      </a:r>
                      <a:r>
                        <a:rPr lang="en-US" sz="527">
                          <a:solidFill>
                            <a:srgbClr val="000000"/>
                          </a:solidFill>
                          <a:latin typeface="RoxboroughCF"/>
                          <a:ea typeface="RoxboroughCF"/>
                          <a:cs typeface="RoxboroughCF"/>
                          <a:sym typeface="RoxboroughCF"/>
                        </a:rPr>
                        <a:t> #alex #AlexLand #concrete</a:t>
                      </a: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ctr" rtl="true">
                        <a:lnSpc>
                          <a:spcPts val="738"/>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r" rtl="true">
                        <a:lnSpc>
                          <a:spcPts val="738"/>
                        </a:lnSpc>
                        <a:defRPr/>
                      </a:pPr>
                      <a:r>
                        <a:rPr lang="ar-EG" sz="527">
                          <a:solidFill>
                            <a:srgbClr val="000000"/>
                          </a:solidFill>
                          <a:latin typeface="RoxboroughCF"/>
                          <a:ea typeface="RoxboroughCF"/>
                          <a:cs typeface="RoxboroughCF"/>
                          <a:sym typeface="RoxboroughCF"/>
                          <a:rtl val="true"/>
                        </a:rPr>
                        <a:t>هو في حلاوة كده🤩وأسعار  بتبدأ من $$جنية😉 ووعد بجودة مفيش منها مثيل💗💖💝</a:t>
                      </a:r>
                      <a:endParaRPr lang="en-US" sz="1100"/>
                    </a:p>
                    <a:p>
                      <a:pPr algn="r" rtl="true">
                        <a:lnSpc>
                          <a:spcPts val="738"/>
                        </a:lnSpc>
                      </a:pPr>
                      <a:r>
                        <a:rPr lang="ar-EG" sz="527">
                          <a:solidFill>
                            <a:srgbClr val="000000"/>
                          </a:solidFill>
                          <a:latin typeface="RoxboroughCF"/>
                          <a:ea typeface="RoxboroughCF"/>
                          <a:cs typeface="RoxboroughCF"/>
                          <a:sym typeface="RoxboroughCF"/>
                          <a:rtl val="true"/>
                        </a:rPr>
                        <a:t>كل دة وأكتر هتلاقو في كتالوج الواتس</a:t>
                      </a:r>
                    </a:p>
                    <a:p>
                      <a:pPr algn="l">
                        <a:lnSpc>
                          <a:spcPts val="738"/>
                        </a:lnSpc>
                      </a:pPr>
                      <a:r>
                        <a:rPr lang="en-US" sz="527">
                          <a:solidFill>
                            <a:srgbClr val="000000"/>
                          </a:solidFill>
                          <a:latin typeface="RoxboroughCF"/>
                          <a:ea typeface="RoxboroughCF"/>
                          <a:cs typeface="RoxboroughCF"/>
                          <a:sym typeface="RoxboroughCF"/>
                        </a:rPr>
                        <a:t>https://wa.me/c/201281399979</a:t>
                      </a:r>
                    </a:p>
                    <a:p>
                      <a:pPr algn="l">
                        <a:lnSpc>
                          <a:spcPts val="738"/>
                        </a:lnSpc>
                      </a:pPr>
                    </a:p>
                    <a:p>
                      <a:pPr algn="r" rtl="true">
                        <a:lnSpc>
                          <a:spcPts val="738"/>
                        </a:lnSpc>
                      </a:pPr>
                      <a:r>
                        <a:rPr lang="ar-EG" sz="527">
                          <a:solidFill>
                            <a:srgbClr val="000000"/>
                          </a:solidFill>
                          <a:latin typeface="RoxboroughCF"/>
                          <a:ea typeface="RoxboroughCF"/>
                          <a:cs typeface="RoxboroughCF"/>
                          <a:sym typeface="RoxboroughCF"/>
                          <a:rtl val="true"/>
                        </a:rPr>
                        <a:t>#فازة # كونكريت  #هاندميد </a:t>
                      </a:r>
                    </a:p>
                    <a:p>
                      <a:pPr algn="l">
                        <a:lnSpc>
                          <a:spcPts val="738"/>
                        </a:lnSpc>
                      </a:pPr>
                      <a:r>
                        <a:rPr lang="en-US" sz="527">
                          <a:solidFill>
                            <a:srgbClr val="000000"/>
                          </a:solidFill>
                          <a:latin typeface="RoxboroughCF"/>
                          <a:ea typeface="RoxboroughCF"/>
                          <a:cs typeface="RoxboroughCF"/>
                          <a:sym typeface="RoxboroughCF"/>
                        </a:rPr>
                        <a:t>#alexland #decoration </a:t>
                      </a: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r" rtl="true">
                        <a:lnSpc>
                          <a:spcPts val="738"/>
                        </a:lnSpc>
                        <a:defRPr/>
                      </a:pPr>
                      <a:r>
                        <a:rPr lang="ar-EG" sz="527">
                          <a:solidFill>
                            <a:srgbClr val="000000"/>
                          </a:solidFill>
                          <a:latin typeface="RoxboroughCF Light"/>
                          <a:ea typeface="RoxboroughCF Light"/>
                          <a:cs typeface="RoxboroughCF Light"/>
                          <a:sym typeface="RoxboroughCF Light"/>
                          <a:rtl val="true"/>
                        </a:rPr>
                        <a:t>إبدأ شغلك في الهاند ميد بـ </a:t>
                      </a:r>
                      <a:r>
                        <a:rPr lang="en-US" sz="527">
                          <a:solidFill>
                            <a:srgbClr val="000000"/>
                          </a:solidFill>
                          <a:latin typeface="RoxboroughCF Light"/>
                          <a:ea typeface="RoxboroughCF Light"/>
                          <a:cs typeface="RoxboroughCF Light"/>
                          <a:sym typeface="RoxboroughCF Light"/>
                        </a:rPr>
                        <a:t>200</a:t>
                      </a:r>
                      <a:r>
                        <a:rPr lang="ar-EG" sz="527">
                          <a:solidFill>
                            <a:srgbClr val="000000"/>
                          </a:solidFill>
                          <a:latin typeface="RoxboroughCF Light"/>
                          <a:ea typeface="RoxboroughCF Light"/>
                          <a:cs typeface="RoxboroughCF Light"/>
                          <a:sym typeface="RoxboroughCF Light"/>
                          <a:rtl val="true"/>
                        </a:rPr>
                        <a:t> جنيه بس! 💥 باكدج المبتدئين بـ </a:t>
                      </a:r>
                      <a:r>
                        <a:rPr lang="en-US" sz="527">
                          <a:solidFill>
                            <a:srgbClr val="000000"/>
                          </a:solidFill>
                          <a:latin typeface="RoxboroughCF Light"/>
                          <a:ea typeface="RoxboroughCF Light"/>
                          <a:cs typeface="RoxboroughCF Light"/>
                          <a:sym typeface="RoxboroughCF Light"/>
                        </a:rPr>
                        <a:t>22</a:t>
                      </a:r>
                      <a:r>
                        <a:rPr lang="ar-EG" sz="527">
                          <a:solidFill>
                            <a:srgbClr val="000000"/>
                          </a:solidFill>
                          <a:latin typeface="RoxboroughCF Light"/>
                          <a:ea typeface="RoxboroughCF Light"/>
                          <a:cs typeface="RoxboroughCF Light"/>
                          <a:sym typeface="RoxboroughCF Light"/>
                          <a:rtl val="true"/>
                        </a:rPr>
                        <a:t> قطعة بجودة ماربل رهيبة، شغل جاهز عالفينيش فورًا! 🖤 الكمية محدودة، متفوتش الفرصة!</a:t>
                      </a:r>
                      <a:endParaRPr lang="en-US" sz="1100"/>
                    </a:p>
                    <a:p>
                      <a:pPr algn="r" rtl="true">
                        <a:lnSpc>
                          <a:spcPts val="738"/>
                        </a:lnSpc>
                      </a:pPr>
                      <a:r>
                        <a:rPr lang="ar-EG" sz="527">
                          <a:solidFill>
                            <a:srgbClr val="000000"/>
                          </a:solidFill>
                          <a:latin typeface="RoxboroughCF"/>
                          <a:ea typeface="RoxboroughCF"/>
                          <a:cs typeface="RoxboroughCF"/>
                          <a:sym typeface="RoxboroughCF"/>
                          <a:rtl val="true"/>
                        </a:rPr>
                        <a:t>العنوان :  الإسكندرية أمام محطة ترام صفر </a:t>
                      </a:r>
                    </a:p>
                    <a:p>
                      <a:pPr algn="r" rtl="true">
                        <a:lnSpc>
                          <a:spcPts val="738"/>
                        </a:lnSpc>
                      </a:pPr>
                      <a:r>
                        <a:rPr lang="ar-EG" sz="527">
                          <a:solidFill>
                            <a:srgbClr val="000000"/>
                          </a:solidFill>
                          <a:latin typeface="RoxboroughCF"/>
                          <a:ea typeface="RoxboroughCF"/>
                          <a:cs typeface="RoxboroughCF"/>
                          <a:sym typeface="RoxboroughCF"/>
                          <a:rtl val="true"/>
                        </a:rPr>
                        <a:t>للتواصل عبر الواتساب </a:t>
                      </a:r>
                    </a:p>
                    <a:p>
                      <a:pPr algn="l">
                        <a:lnSpc>
                          <a:spcPts val="738"/>
                        </a:lnSpc>
                      </a:pPr>
                      <a:r>
                        <a:rPr lang="en-US" sz="527">
                          <a:solidFill>
                            <a:srgbClr val="000000"/>
                          </a:solidFill>
                          <a:latin typeface="RoxboroughCF"/>
                          <a:ea typeface="RoxboroughCF"/>
                          <a:cs typeface="RoxboroughCF"/>
                          <a:sym typeface="RoxboroughCF"/>
                        </a:rPr>
                        <a:t>+20 12 81399979</a:t>
                      </a: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738"/>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r" rtl="true">
                        <a:lnSpc>
                          <a:spcPts val="738"/>
                        </a:lnSpc>
                        <a:defRPr/>
                      </a:pPr>
                      <a:r>
                        <a:rPr lang="ar-EG" sz="527">
                          <a:solidFill>
                            <a:srgbClr val="000000"/>
                          </a:solidFill>
                          <a:latin typeface="RoxboroughCF"/>
                          <a:ea typeface="RoxboroughCF"/>
                          <a:cs typeface="RoxboroughCF"/>
                          <a:sym typeface="RoxboroughCF"/>
                          <a:rtl val="true"/>
                        </a:rPr>
                        <a:t>في </a:t>
                      </a:r>
                      <a:r>
                        <a:rPr lang="en-US" sz="527">
                          <a:solidFill>
                            <a:srgbClr val="000000"/>
                          </a:solidFill>
                          <a:latin typeface="RoxboroughCF"/>
                          <a:ea typeface="RoxboroughCF"/>
                          <a:cs typeface="RoxboroughCF"/>
                          <a:sym typeface="RoxboroughCF"/>
                        </a:rPr>
                        <a:t>Alexland</a:t>
                      </a:r>
                      <a:r>
                        <a:rPr lang="ar-EG" sz="527">
                          <a:solidFill>
                            <a:srgbClr val="000000"/>
                          </a:solidFill>
                          <a:latin typeface="RoxboroughCF"/>
                          <a:ea typeface="RoxboroughCF"/>
                          <a:cs typeface="RoxboroughCF"/>
                          <a:sym typeface="RoxboroughCF"/>
                          <a:rtl val="true"/>
                        </a:rPr>
                        <a:t>، كل قطعة بتبدأ بحلم بسيط وتتحول لتحفة فنية تعكس شخصيتك. ✨ سواء ديكور فريد 🪞، قطعة أنتيكة 🏺، أو تصميم هاند ميد 🖌️، منتجاتنا مش مجرد ديكور، دي ذكريات بتعيش معاك! 🏡❤️</a:t>
                      </a:r>
                      <a:endParaRPr lang="en-US" sz="1100"/>
                    </a:p>
                    <a:p>
                      <a:pPr algn="r" rtl="true">
                        <a:lnSpc>
                          <a:spcPts val="738"/>
                        </a:lnSpc>
                      </a:pPr>
                      <a:r>
                        <a:rPr lang="ar-EG" sz="527">
                          <a:solidFill>
                            <a:srgbClr val="000000"/>
                          </a:solidFill>
                          <a:latin typeface="RoxboroughCF"/>
                          <a:ea typeface="RoxboroughCF"/>
                          <a:cs typeface="RoxboroughCF"/>
                          <a:sym typeface="RoxboroughCF"/>
                          <a:rtl val="true"/>
                        </a:rPr>
                        <a:t>اختار القطعة اللي بتحكي قصتك 📖💫</a:t>
                      </a:r>
                    </a:p>
                    <a:p>
                      <a:pPr algn="r" rtl="true">
                        <a:lnSpc>
                          <a:spcPts val="738"/>
                        </a:lnSpc>
                      </a:pPr>
                      <a:r>
                        <a:rPr lang="ar-EG" sz="527">
                          <a:solidFill>
                            <a:srgbClr val="000000"/>
                          </a:solidFill>
                          <a:latin typeface="RoxboroughCF"/>
                          <a:ea typeface="RoxboroughCF"/>
                          <a:cs typeface="RoxboroughCF"/>
                          <a:sym typeface="RoxboroughCF"/>
                          <a:rtl val="true"/>
                        </a:rPr>
                        <a:t>إيه أول حاجة خطفت انتباهك؟ 🤔 شاركنا رأيك في الكومنتات! 💬👇🛍️</a:t>
                      </a:r>
                    </a:p>
                    <a:p>
                      <a:pPr algn="r" rtl="true">
                        <a:lnSpc>
                          <a:spcPts val="738"/>
                        </a:lnSpc>
                      </a:pPr>
                    </a:p>
                    <a:p>
                      <a:pPr algn="r" rtl="true">
                        <a:lnSpc>
                          <a:spcPts val="738"/>
                        </a:lnSpc>
                      </a:pP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r" rtl="true">
                        <a:lnSpc>
                          <a:spcPts val="738"/>
                        </a:lnSpc>
                        <a:defRPr/>
                      </a:pPr>
                      <a:r>
                        <a:rPr lang="ar-EG" sz="527">
                          <a:solidFill>
                            <a:srgbClr val="000000"/>
                          </a:solidFill>
                          <a:latin typeface="RoxboroughCF"/>
                          <a:ea typeface="RoxboroughCF"/>
                          <a:cs typeface="RoxboroughCF"/>
                          <a:sym typeface="RoxboroughCF"/>
                          <a:rtl val="true"/>
                        </a:rPr>
                        <a:t>كونكريت وريزن وصلصال وشموع وقوالب سيليكون وغيرهم كتييير</a:t>
                      </a:r>
                      <a:endParaRPr lang="en-US" sz="1100"/>
                    </a:p>
                    <a:p>
                      <a:pPr algn="r" rtl="true">
                        <a:lnSpc>
                          <a:spcPts val="738"/>
                        </a:lnSpc>
                      </a:pPr>
                      <a:r>
                        <a:rPr lang="ar-EG" sz="527">
                          <a:solidFill>
                            <a:srgbClr val="000000"/>
                          </a:solidFill>
                          <a:latin typeface="RoxboroughCF"/>
                          <a:ea typeface="RoxboroughCF"/>
                          <a:cs typeface="RoxboroughCF"/>
                          <a:sym typeface="RoxboroughCF"/>
                          <a:rtl val="true"/>
                        </a:rPr>
                        <a:t>دلوقتي لو انت بتشتغل في اي خامة ومحتاج مكان تثق فيه عشان تقدر تصب شغلك وتستلم بكل الكميات اللي انت محتاجها سواء هواية او بتشتغل او حتي لكل مناسباتك</a:t>
                      </a:r>
                    </a:p>
                    <a:p>
                      <a:pPr algn="r" rtl="true">
                        <a:lnSpc>
                          <a:spcPts val="738"/>
                        </a:lnSpc>
                      </a:pPr>
                      <a:r>
                        <a:rPr lang="ar-EG" sz="527">
                          <a:solidFill>
                            <a:srgbClr val="000000"/>
                          </a:solidFill>
                          <a:latin typeface="RoxboroughCF"/>
                          <a:ea typeface="RoxboroughCF"/>
                          <a:cs typeface="RoxboroughCF"/>
                          <a:sym typeface="RoxboroughCF"/>
                          <a:rtl val="true"/>
                        </a:rPr>
                        <a:t> لو انت لسا عايز تتعلم من الأول ف احنا بنقدم كمان دورات تدريبية عشان تتعلم ازاي تشتغل مع الخامات دي كلها من اول نسب الخلطة الصح لحد طريقة تسعير منتجاتك</a:t>
                      </a:r>
                    </a:p>
                    <a:p>
                      <a:pPr algn="r" rtl="true">
                        <a:lnSpc>
                          <a:spcPts val="738"/>
                        </a:lnSpc>
                      </a:pPr>
                      <a:r>
                        <a:rPr lang="ar-EG" sz="527">
                          <a:solidFill>
                            <a:srgbClr val="000000"/>
                          </a:solidFill>
                          <a:latin typeface="RoxboroughCF"/>
                          <a:ea typeface="RoxboroughCF"/>
                          <a:cs typeface="RoxboroughCF"/>
                          <a:sym typeface="RoxboroughCF"/>
                          <a:rtl val="true"/>
                        </a:rPr>
                        <a:t>كل اسئلتك اجابتها عندنا.. مستني ايه؟ تواصل معانا واعرف كل التفاصيل اللي محتاجها</a:t>
                      </a:r>
                    </a:p>
                    <a:p>
                      <a:pPr algn="r">
                        <a:lnSpc>
                          <a:spcPts val="738"/>
                        </a:lnSpc>
                      </a:pPr>
                    </a:p>
                    <a:p>
                      <a:pPr algn="l">
                        <a:lnSpc>
                          <a:spcPts val="738"/>
                        </a:lnSpc>
                      </a:pPr>
                    </a:p>
                    <a:p>
                      <a:pPr algn="l">
                        <a:lnSpc>
                          <a:spcPts val="738"/>
                        </a:lnSpc>
                      </a:pP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r>
              <a:tr h="298688">
                <a:tc>
                  <a:txBody>
                    <a:bodyPr anchor="t" rtlCol="false"/>
                    <a:lstStyle/>
                    <a:p>
                      <a:pPr algn="l">
                        <a:lnSpc>
                          <a:spcPts val="738"/>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738"/>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738"/>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738"/>
                        </a:lnSpc>
                        <a:defRPr/>
                      </a:pPr>
                      <a:r>
                        <a:rPr lang="en-US" sz="527">
                          <a:solidFill>
                            <a:srgbClr val="000000"/>
                          </a:solidFill>
                          <a:latin typeface="RoxboroughCF Light"/>
                          <a:ea typeface="RoxboroughCF Light"/>
                          <a:cs typeface="RoxboroughCF Light"/>
                          <a:sym typeface="RoxboroughCF Light"/>
                        </a:rPr>
                        <a:t>#handmade ##concrete</a:t>
                      </a:r>
                      <a:endParaRPr lang="en-US" sz="1100"/>
                    </a:p>
                    <a:p>
                      <a:pPr algn="l">
                        <a:lnSpc>
                          <a:spcPts val="738"/>
                        </a:lnSpc>
                      </a:pPr>
                      <a:r>
                        <a:rPr lang="ar-EG" sz="527">
                          <a:solidFill>
                            <a:srgbClr val="000000"/>
                          </a:solidFill>
                          <a:latin typeface="RoxboroughCF Light"/>
                          <a:ea typeface="RoxboroughCF Light"/>
                          <a:cs typeface="RoxboroughCF Light"/>
                          <a:sym typeface="RoxboroughCF Light"/>
                          <a:rtl val="true"/>
                        </a:rPr>
                        <a:t>كونكريت #عروضض</a:t>
                      </a:r>
                      <a:r>
                        <a:rPr lang="en-US" sz="527">
                          <a:solidFill>
                            <a:srgbClr val="000000"/>
                          </a:solidFill>
                          <a:latin typeface="RoxboroughCF Light"/>
                          <a:ea typeface="RoxboroughCF Light"/>
                          <a:cs typeface="RoxboroughCF Light"/>
                          <a:sym typeface="RoxboroughCF Light"/>
                        </a:rPr>
                        <a:t>#</a:t>
                      </a: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738"/>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738"/>
                        </a:lnSpc>
                        <a:defRPr/>
                      </a:pPr>
                      <a:r>
                        <a:rPr lang="en-US" sz="527">
                          <a:solidFill>
                            <a:srgbClr val="000000"/>
                          </a:solidFill>
                          <a:latin typeface="RoxboroughCF"/>
                          <a:ea typeface="RoxboroughCF"/>
                          <a:cs typeface="RoxboroughCF"/>
                          <a:sym typeface="RoxboroughCF"/>
                        </a:rPr>
                        <a:t>#alexland #handmade #concrete </a:t>
                      </a:r>
                      <a:endParaRPr lang="en-US" sz="1100"/>
                    </a:p>
                    <a:p>
                      <a:pPr algn="l">
                        <a:lnSpc>
                          <a:spcPts val="738"/>
                        </a:lnSpc>
                      </a:pPr>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738"/>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r>
              <a:tr h="232042">
                <a:tc>
                  <a:txBody>
                    <a:bodyPr anchor="t" rtlCol="false"/>
                    <a:lstStyle/>
                    <a:p>
                      <a:pPr algn="l">
                        <a:lnSpc>
                          <a:spcPts val="1263"/>
                        </a:lnSpc>
                        <a:defRPr/>
                      </a:pPr>
                      <a:r>
                        <a:rPr lang="en-US" sz="902">
                          <a:solidFill>
                            <a:srgbClr val="000000"/>
                          </a:solidFill>
                          <a:latin typeface="RoxboroughCF Light"/>
                          <a:ea typeface="RoxboroughCF Light"/>
                          <a:cs typeface="RoxboroughCF Light"/>
                          <a:sym typeface="RoxboroughCF Light"/>
                        </a:rPr>
                        <a:t>Status: Done</a:t>
                      </a: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1263"/>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1263"/>
                        </a:lnSpc>
                        <a:defRPr/>
                      </a:pPr>
                      <a:r>
                        <a:rPr lang="en-US" sz="902">
                          <a:solidFill>
                            <a:srgbClr val="000000"/>
                          </a:solidFill>
                          <a:latin typeface="RoxboroughCF Light"/>
                          <a:ea typeface="RoxboroughCF Light"/>
                          <a:cs typeface="RoxboroughCF Light"/>
                          <a:sym typeface="RoxboroughCF Light"/>
                        </a:rPr>
                        <a:t>Status:</a:t>
                      </a:r>
                      <a:r>
                        <a:rPr lang="en-US" sz="902">
                          <a:solidFill>
                            <a:srgbClr val="000000"/>
                          </a:solidFill>
                          <a:latin typeface="RoxboroughCF Light"/>
                          <a:ea typeface="RoxboroughCF Light"/>
                          <a:cs typeface="RoxboroughCF Light"/>
                          <a:sym typeface="RoxboroughCF Light"/>
                        </a:rPr>
                        <a:t> done</a:t>
                      </a: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1263"/>
                        </a:lnSpc>
                        <a:defRPr/>
                      </a:pPr>
                      <a:r>
                        <a:rPr lang="en-US" sz="902">
                          <a:solidFill>
                            <a:srgbClr val="000000"/>
                          </a:solidFill>
                          <a:latin typeface="RoxboroughCF Light"/>
                          <a:ea typeface="RoxboroughCF Light"/>
                          <a:cs typeface="RoxboroughCF Light"/>
                          <a:sym typeface="RoxboroughCF Light"/>
                        </a:rPr>
                        <a:t>Status:</a:t>
                      </a:r>
                      <a:r>
                        <a:rPr lang="en-US" sz="902">
                          <a:solidFill>
                            <a:srgbClr val="000000"/>
                          </a:solidFill>
                          <a:latin typeface="RoxboroughCF Light"/>
                          <a:ea typeface="RoxboroughCF Light"/>
                          <a:cs typeface="RoxboroughCF Light"/>
                          <a:sym typeface="RoxboroughCF Light"/>
                        </a:rPr>
                        <a:t> </a:t>
                      </a: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1263"/>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1263"/>
                        </a:lnSpc>
                        <a:defRPr/>
                      </a:pPr>
                      <a:r>
                        <a:rPr lang="en-US" sz="902">
                          <a:solidFill>
                            <a:srgbClr val="000000"/>
                          </a:solidFill>
                          <a:latin typeface="RoxboroughCF Light"/>
                          <a:ea typeface="RoxboroughCF Light"/>
                          <a:cs typeface="RoxboroughCF Light"/>
                          <a:sym typeface="RoxboroughCF Light"/>
                        </a:rPr>
                        <a:t>Status:</a:t>
                      </a:r>
                      <a:r>
                        <a:rPr lang="en-US" sz="902">
                          <a:solidFill>
                            <a:srgbClr val="000000"/>
                          </a:solidFill>
                          <a:latin typeface="RoxboroughCF Light"/>
                          <a:ea typeface="RoxboroughCF Light"/>
                          <a:cs typeface="RoxboroughCF Light"/>
                          <a:sym typeface="RoxboroughCF Light"/>
                        </a:rPr>
                        <a:t> done</a:t>
                      </a: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c>
                  <a:txBody>
                    <a:bodyPr anchor="t" rtlCol="false"/>
                    <a:lstStyle/>
                    <a:p>
                      <a:pPr algn="l">
                        <a:lnSpc>
                          <a:spcPts val="1263"/>
                        </a:lnSpc>
                        <a:defRPr/>
                      </a:pPr>
                      <a:endParaRPr lang="en-US" sz="1100"/>
                    </a:p>
                  </a:txBody>
                  <a:tcPr marL="100523" marR="100523" marT="100523" marB="100523" anchor="t">
                    <a:lnL cmpd="sng" algn="ctr" cap="flat" w="2947">
                      <a:solidFill>
                        <a:srgbClr val="000000"/>
                      </a:solidFill>
                      <a:prstDash val="solid"/>
                      <a:round/>
                      <a:headEnd type="none" w="med" len="med"/>
                      <a:tailEnd type="none" w="med" len="med"/>
                    </a:lnL>
                    <a:lnR cmpd="sng" algn="ctr" cap="flat" w="2947">
                      <a:solidFill>
                        <a:srgbClr val="000000"/>
                      </a:solidFill>
                      <a:prstDash val="solid"/>
                      <a:round/>
                      <a:headEnd type="none" w="med" len="med"/>
                      <a:tailEnd type="none" w="med" len="med"/>
                    </a:lnR>
                    <a:lnT cmpd="sng" algn="ctr" cap="flat" w="2947">
                      <a:solidFill>
                        <a:srgbClr val="000000"/>
                      </a:solidFill>
                      <a:prstDash val="solid"/>
                      <a:round/>
                      <a:headEnd type="none" w="med" len="med"/>
                      <a:tailEnd type="none" w="med" len="med"/>
                    </a:lnT>
                    <a:lnB cmpd="sng" algn="ctr" cap="flat" w="2947">
                      <a:solidFill>
                        <a:srgbClr val="000000"/>
                      </a:solidFill>
                      <a:prstDash val="solid"/>
                      <a:round/>
                      <a:headEnd type="none" w="med" len="med"/>
                      <a:tailEnd type="none" w="med" len="med"/>
                    </a:lnB>
                  </a:tcPr>
                </a:tc>
              </a:tr>
            </a:tbl>
          </a:graphicData>
        </a:graphic>
      </p:graphicFrame>
      <p:grpSp>
        <p:nvGrpSpPr>
          <p:cNvPr name="Group 4" id="4"/>
          <p:cNvGrpSpPr>
            <a:grpSpLocks noChangeAspect="true"/>
          </p:cNvGrpSpPr>
          <p:nvPr/>
        </p:nvGrpSpPr>
        <p:grpSpPr>
          <a:xfrm rot="0">
            <a:off x="956886" y="3200080"/>
            <a:ext cx="1125756" cy="1125752"/>
            <a:chOff x="0" y="0"/>
            <a:chExt cx="6350025" cy="6350000"/>
          </a:xfrm>
        </p:grpSpPr>
        <p:sp>
          <p:nvSpPr>
            <p:cNvPr name="Freeform 5" id="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15926" r="0" b="-15926"/>
              </a:stretch>
            </a:blipFill>
          </p:spPr>
        </p:sp>
      </p:grpSp>
      <p:grpSp>
        <p:nvGrpSpPr>
          <p:cNvPr name="Group 6" id="6"/>
          <p:cNvGrpSpPr>
            <a:grpSpLocks noChangeAspect="true"/>
          </p:cNvGrpSpPr>
          <p:nvPr/>
        </p:nvGrpSpPr>
        <p:grpSpPr>
          <a:xfrm rot="0">
            <a:off x="3571156" y="3261809"/>
            <a:ext cx="1002298" cy="1002294"/>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38889" r="0" b="-38889"/>
              </a:stretch>
            </a:blipFill>
          </p:spPr>
        </p:sp>
      </p:grpSp>
      <p:grpSp>
        <p:nvGrpSpPr>
          <p:cNvPr name="Group 8" id="8"/>
          <p:cNvGrpSpPr>
            <a:grpSpLocks noChangeAspect="true"/>
          </p:cNvGrpSpPr>
          <p:nvPr/>
        </p:nvGrpSpPr>
        <p:grpSpPr>
          <a:xfrm rot="0">
            <a:off x="4981585" y="3216377"/>
            <a:ext cx="1094368" cy="1094363"/>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0" t="0" r="0" b="0"/>
              </a:stretch>
            </a:blipFill>
          </p:spPr>
        </p:sp>
      </p:grpSp>
      <p:grpSp>
        <p:nvGrpSpPr>
          <p:cNvPr name="Group 10" id="10"/>
          <p:cNvGrpSpPr>
            <a:grpSpLocks noChangeAspect="true"/>
          </p:cNvGrpSpPr>
          <p:nvPr/>
        </p:nvGrpSpPr>
        <p:grpSpPr>
          <a:xfrm rot="0">
            <a:off x="7168435" y="3184989"/>
            <a:ext cx="1125756" cy="1125752"/>
            <a:chOff x="0" y="0"/>
            <a:chExt cx="6350025" cy="6350000"/>
          </a:xfrm>
        </p:grpSpPr>
        <p:sp>
          <p:nvSpPr>
            <p:cNvPr name="Freeform 11" id="11"/>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0" t="-38889" r="0" b="-38889"/>
              </a:stretch>
            </a:blipFill>
          </p:spPr>
        </p:sp>
      </p:grpSp>
      <p:sp>
        <p:nvSpPr>
          <p:cNvPr name="Freeform 12" id="12"/>
          <p:cNvSpPr/>
          <p:nvPr/>
        </p:nvSpPr>
        <p:spPr>
          <a:xfrm flipH="false" flipV="false" rot="0">
            <a:off x="5165073" y="2677339"/>
            <a:ext cx="228762" cy="452832"/>
          </a:xfrm>
          <a:custGeom>
            <a:avLst/>
            <a:gdLst/>
            <a:ahLst/>
            <a:cxnLst/>
            <a:rect r="r" b="b" t="t" l="l"/>
            <a:pathLst>
              <a:path h="452832" w="228762">
                <a:moveTo>
                  <a:pt x="0" y="0"/>
                </a:moveTo>
                <a:lnTo>
                  <a:pt x="228763" y="0"/>
                </a:lnTo>
                <a:lnTo>
                  <a:pt x="228763" y="452832"/>
                </a:lnTo>
                <a:lnTo>
                  <a:pt x="0" y="452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136681" y="2662425"/>
            <a:ext cx="228762" cy="452832"/>
          </a:xfrm>
          <a:custGeom>
            <a:avLst/>
            <a:gdLst/>
            <a:ahLst/>
            <a:cxnLst/>
            <a:rect r="r" b="b" t="t" l="l"/>
            <a:pathLst>
              <a:path h="452832" w="228762">
                <a:moveTo>
                  <a:pt x="0" y="0"/>
                </a:moveTo>
                <a:lnTo>
                  <a:pt x="228762" y="0"/>
                </a:lnTo>
                <a:lnTo>
                  <a:pt x="228762" y="452831"/>
                </a:lnTo>
                <a:lnTo>
                  <a:pt x="0" y="4528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8859155" y="2629531"/>
            <a:ext cx="266079" cy="526701"/>
          </a:xfrm>
          <a:custGeom>
            <a:avLst/>
            <a:gdLst/>
            <a:ahLst/>
            <a:cxnLst/>
            <a:rect r="r" b="b" t="t" l="l"/>
            <a:pathLst>
              <a:path h="526701" w="266079">
                <a:moveTo>
                  <a:pt x="0" y="0"/>
                </a:moveTo>
                <a:lnTo>
                  <a:pt x="266079" y="0"/>
                </a:lnTo>
                <a:lnTo>
                  <a:pt x="266079" y="526701"/>
                </a:lnTo>
                <a:lnTo>
                  <a:pt x="0" y="5267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7595900" y="2676069"/>
            <a:ext cx="270827" cy="417460"/>
          </a:xfrm>
          <a:custGeom>
            <a:avLst/>
            <a:gdLst/>
            <a:ahLst/>
            <a:cxnLst/>
            <a:rect r="r" b="b" t="t" l="l"/>
            <a:pathLst>
              <a:path h="417460" w="270827">
                <a:moveTo>
                  <a:pt x="0" y="0"/>
                </a:moveTo>
                <a:lnTo>
                  <a:pt x="270827" y="0"/>
                </a:lnTo>
                <a:lnTo>
                  <a:pt x="270827" y="417460"/>
                </a:lnTo>
                <a:lnTo>
                  <a:pt x="0" y="4174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3778530" y="2677339"/>
            <a:ext cx="293775" cy="452832"/>
          </a:xfrm>
          <a:custGeom>
            <a:avLst/>
            <a:gdLst/>
            <a:ahLst/>
            <a:cxnLst/>
            <a:rect r="r" b="b" t="t" l="l"/>
            <a:pathLst>
              <a:path h="452832" w="293775">
                <a:moveTo>
                  <a:pt x="0" y="0"/>
                </a:moveTo>
                <a:lnTo>
                  <a:pt x="293775" y="0"/>
                </a:lnTo>
                <a:lnTo>
                  <a:pt x="293775" y="452832"/>
                </a:lnTo>
                <a:lnTo>
                  <a:pt x="0" y="4528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671812" y="2637418"/>
            <a:ext cx="335095" cy="516524"/>
          </a:xfrm>
          <a:custGeom>
            <a:avLst/>
            <a:gdLst/>
            <a:ahLst/>
            <a:cxnLst/>
            <a:rect r="r" b="b" t="t" l="l"/>
            <a:pathLst>
              <a:path h="516524" w="335095">
                <a:moveTo>
                  <a:pt x="0" y="0"/>
                </a:moveTo>
                <a:lnTo>
                  <a:pt x="335094" y="0"/>
                </a:lnTo>
                <a:lnTo>
                  <a:pt x="335094" y="516524"/>
                </a:lnTo>
                <a:lnTo>
                  <a:pt x="0" y="5165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4235647" y="2684152"/>
            <a:ext cx="409377" cy="409377"/>
          </a:xfrm>
          <a:custGeom>
            <a:avLst/>
            <a:gdLst/>
            <a:ahLst/>
            <a:cxnLst/>
            <a:rect r="r" b="b" t="t" l="l"/>
            <a:pathLst>
              <a:path h="409377" w="409377">
                <a:moveTo>
                  <a:pt x="0" y="0"/>
                </a:moveTo>
                <a:lnTo>
                  <a:pt x="409377" y="0"/>
                </a:lnTo>
                <a:lnTo>
                  <a:pt x="409377" y="409377"/>
                </a:lnTo>
                <a:lnTo>
                  <a:pt x="0" y="4093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9330291" y="2702620"/>
            <a:ext cx="412636" cy="412636"/>
          </a:xfrm>
          <a:custGeom>
            <a:avLst/>
            <a:gdLst/>
            <a:ahLst/>
            <a:cxnLst/>
            <a:rect r="r" b="b" t="t" l="l"/>
            <a:pathLst>
              <a:path h="412636" w="412636">
                <a:moveTo>
                  <a:pt x="0" y="0"/>
                </a:moveTo>
                <a:lnTo>
                  <a:pt x="412636" y="0"/>
                </a:lnTo>
                <a:lnTo>
                  <a:pt x="412636" y="412636"/>
                </a:lnTo>
                <a:lnTo>
                  <a:pt x="0" y="4126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5663703" y="2684152"/>
            <a:ext cx="385614" cy="385614"/>
          </a:xfrm>
          <a:custGeom>
            <a:avLst/>
            <a:gdLst/>
            <a:ahLst/>
            <a:cxnLst/>
            <a:rect r="r" b="b" t="t" l="l"/>
            <a:pathLst>
              <a:path h="385614" w="385614">
                <a:moveTo>
                  <a:pt x="0" y="0"/>
                </a:moveTo>
                <a:lnTo>
                  <a:pt x="385614" y="0"/>
                </a:lnTo>
                <a:lnTo>
                  <a:pt x="385614" y="385614"/>
                </a:lnTo>
                <a:lnTo>
                  <a:pt x="0" y="3856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21" id="21">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0" r="0" b="0"/>
          <a:stretch>
            <a:fillRect/>
          </a:stretch>
        </p:blipFill>
        <p:spPr>
          <a:xfrm flipH="false" flipV="false" rot="0">
            <a:off x="8698247" y="3266060"/>
            <a:ext cx="1044680" cy="1044680"/>
          </a:xfrm>
          <a:prstGeom prst="rect">
            <a:avLst/>
          </a:prstGeom>
        </p:spPr>
      </p:pic>
      <p:sp>
        <p:nvSpPr>
          <p:cNvPr name="TextBox 22" id="22"/>
          <p:cNvSpPr txBox="true"/>
          <p:nvPr/>
        </p:nvSpPr>
        <p:spPr>
          <a:xfrm rot="0">
            <a:off x="2965236" y="327872"/>
            <a:ext cx="2503371" cy="331295"/>
          </a:xfrm>
          <a:prstGeom prst="rect">
            <a:avLst/>
          </a:prstGeom>
        </p:spPr>
        <p:txBody>
          <a:bodyPr anchor="t" rtlCol="false" tIns="0" lIns="0" bIns="0" rIns="0">
            <a:spAutoFit/>
          </a:bodyPr>
          <a:lstStyle/>
          <a:p>
            <a:pPr algn="l">
              <a:lnSpc>
                <a:spcPts val="2494"/>
              </a:lnSpc>
            </a:pPr>
            <a:r>
              <a:rPr lang="en-US" sz="2469">
                <a:solidFill>
                  <a:srgbClr val="000000"/>
                </a:solidFill>
                <a:latin typeface="RoxboroughCF"/>
                <a:ea typeface="RoxboroughCF"/>
                <a:cs typeface="RoxboroughCF"/>
                <a:sym typeface="RoxboroughCF"/>
              </a:rPr>
              <a:t>15 - 21 January </a:t>
            </a:r>
          </a:p>
        </p:txBody>
      </p:sp>
      <p:sp>
        <p:nvSpPr>
          <p:cNvPr name="TextBox 23" id="23"/>
          <p:cNvSpPr txBox="true"/>
          <p:nvPr/>
        </p:nvSpPr>
        <p:spPr>
          <a:xfrm rot="0">
            <a:off x="562714" y="392807"/>
            <a:ext cx="2022835"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Content Calendar</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1"/>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graphicFrame>
        <p:nvGraphicFramePr>
          <p:cNvPr name="Table 3" id="3"/>
          <p:cNvGraphicFramePr>
            <a:graphicFrameLocks noGrp="true"/>
          </p:cNvGraphicFramePr>
          <p:nvPr/>
        </p:nvGraphicFramePr>
        <p:xfrm>
          <a:off x="473006" y="956806"/>
          <a:ext cx="6003907" cy="3747513"/>
        </p:xfrm>
        <a:graphic>
          <a:graphicData uri="http://schemas.openxmlformats.org/drawingml/2006/table">
            <a:tbl>
              <a:tblPr/>
              <a:tblGrid>
                <a:gridCol w="865780"/>
                <a:gridCol w="1015914"/>
                <a:gridCol w="1004333"/>
                <a:gridCol w="1082952"/>
                <a:gridCol w="472022"/>
                <a:gridCol w="554278"/>
                <a:gridCol w="1008630"/>
              </a:tblGrid>
              <a:tr h="400998">
                <a:tc>
                  <a:txBody>
                    <a:bodyPr anchor="t" rtlCol="false"/>
                    <a:lstStyle/>
                    <a:p>
                      <a:pPr algn="ctr">
                        <a:lnSpc>
                          <a:spcPts val="1593"/>
                        </a:lnSpc>
                        <a:defRPr/>
                      </a:pPr>
                      <a:r>
                        <a:rPr lang="en-US" sz="1137">
                          <a:solidFill>
                            <a:srgbClr val="000000"/>
                          </a:solidFill>
                          <a:latin typeface="RoxboroughCF"/>
                          <a:ea typeface="RoxboroughCF"/>
                          <a:cs typeface="RoxboroughCF"/>
                          <a:sym typeface="RoxboroughCF"/>
                        </a:rPr>
                        <a:t>WEDN 1/22</a:t>
                      </a:r>
                      <a:endParaRPr lang="en-US" sz="1100"/>
                    </a:p>
                  </a:txBody>
                  <a:tcPr marL="105620" marR="105620" marT="105620" marB="105620" anchor="ctr">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593"/>
                        </a:lnSpc>
                        <a:defRPr/>
                      </a:pPr>
                      <a:r>
                        <a:rPr lang="en-US" sz="1137">
                          <a:solidFill>
                            <a:srgbClr val="000000"/>
                          </a:solidFill>
                          <a:latin typeface="RoxboroughCF"/>
                          <a:ea typeface="RoxboroughCF"/>
                          <a:cs typeface="RoxboroughCF"/>
                          <a:sym typeface="RoxboroughCF"/>
                        </a:rPr>
                        <a:t>THUR 1/23</a:t>
                      </a:r>
                      <a:endParaRPr lang="en-US" sz="1100"/>
                    </a:p>
                  </a:txBody>
                  <a:tcPr marL="105620" marR="105620" marT="105620" marB="105620" anchor="ctr">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593"/>
                        </a:lnSpc>
                        <a:defRPr/>
                      </a:pPr>
                      <a:r>
                        <a:rPr lang="en-US" b="true" sz="1137">
                          <a:solidFill>
                            <a:srgbClr val="000000"/>
                          </a:solidFill>
                          <a:latin typeface="RoxboroughCF Medium"/>
                          <a:ea typeface="RoxboroughCF Medium"/>
                          <a:cs typeface="RoxboroughCF Medium"/>
                          <a:sym typeface="RoxboroughCF Medium"/>
                        </a:rPr>
                        <a:t>FRI 1/24</a:t>
                      </a:r>
                      <a:endParaRPr lang="en-US" sz="1100"/>
                    </a:p>
                  </a:txBody>
                  <a:tcPr marL="105620" marR="105620" marT="105620" marB="105620" anchor="ctr">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593"/>
                        </a:lnSpc>
                        <a:defRPr/>
                      </a:pPr>
                      <a:r>
                        <a:rPr lang="en-US" b="true" sz="1137">
                          <a:solidFill>
                            <a:srgbClr val="000000"/>
                          </a:solidFill>
                          <a:latin typeface="RoxboroughCF Medium"/>
                          <a:ea typeface="RoxboroughCF Medium"/>
                          <a:cs typeface="RoxboroughCF Medium"/>
                          <a:sym typeface="RoxboroughCF Medium"/>
                        </a:rPr>
                        <a:t>SAT 1/25</a:t>
                      </a:r>
                      <a:endParaRPr lang="en-US" sz="1100"/>
                    </a:p>
                  </a:txBody>
                  <a:tcPr marL="105620" marR="105620" marT="105620" marB="105620" anchor="ctr">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593"/>
                        </a:lnSpc>
                        <a:defRPr/>
                      </a:pPr>
                      <a:r>
                        <a:rPr lang="en-US" b="true" sz="1137">
                          <a:solidFill>
                            <a:srgbClr val="000000"/>
                          </a:solidFill>
                          <a:latin typeface="RoxboroughCF Medium"/>
                          <a:ea typeface="RoxboroughCF Medium"/>
                          <a:cs typeface="RoxboroughCF Medium"/>
                          <a:sym typeface="RoxboroughCF Medium"/>
                        </a:rPr>
                        <a:t>SUN 1/26</a:t>
                      </a:r>
                      <a:endParaRPr lang="en-US" sz="1100"/>
                    </a:p>
                  </a:txBody>
                  <a:tcPr marL="105620" marR="105620" marT="105620" marB="105620" anchor="ctr">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593"/>
                        </a:lnSpc>
                        <a:defRPr/>
                      </a:pPr>
                      <a:r>
                        <a:rPr lang="en-US" b="true" sz="1137">
                          <a:solidFill>
                            <a:srgbClr val="000000"/>
                          </a:solidFill>
                          <a:latin typeface="RoxboroughCF Medium"/>
                          <a:ea typeface="RoxboroughCF Medium"/>
                          <a:cs typeface="RoxboroughCF Medium"/>
                          <a:sym typeface="RoxboroughCF Medium"/>
                        </a:rPr>
                        <a:t>MON 1/27</a:t>
                      </a:r>
                      <a:endParaRPr lang="en-US" sz="1100"/>
                    </a:p>
                  </a:txBody>
                  <a:tcPr marL="105620" marR="105620" marT="105620" marB="105620" anchor="ctr">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593"/>
                        </a:lnSpc>
                        <a:defRPr/>
                      </a:pPr>
                      <a:r>
                        <a:rPr lang="en-US" sz="1137">
                          <a:solidFill>
                            <a:srgbClr val="000000"/>
                          </a:solidFill>
                          <a:latin typeface="RoxboroughCF"/>
                          <a:ea typeface="RoxboroughCF"/>
                          <a:cs typeface="RoxboroughCF"/>
                          <a:sym typeface="RoxboroughCF"/>
                        </a:rPr>
                        <a:t>TUES 1/28</a:t>
                      </a:r>
                      <a:endParaRPr lang="en-US" sz="1100"/>
                    </a:p>
                  </a:txBody>
                  <a:tcPr marL="105620" marR="105620" marT="105620" marB="105620" anchor="ctr">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r>
              <a:tr h="902245">
                <a:tc>
                  <a:txBody>
                    <a:bodyPr anchor="t" rtlCol="false"/>
                    <a:lstStyle/>
                    <a:p>
                      <a:pPr algn="l">
                        <a:lnSpc>
                          <a:spcPts val="1241"/>
                        </a:lnSpc>
                        <a:defRPr/>
                      </a:pPr>
                      <a:r>
                        <a:rPr lang="en-US" sz="887">
                          <a:solidFill>
                            <a:srgbClr val="000000"/>
                          </a:solidFill>
                          <a:latin typeface="RoxboroughCF"/>
                          <a:ea typeface="RoxboroughCF"/>
                          <a:cs typeface="RoxboroughCF"/>
                          <a:sym typeface="RoxboroughCF"/>
                        </a:rPr>
                        <a:t>Trending  music reel</a:t>
                      </a:r>
                      <a:endParaRPr lang="en-US" sz="1100"/>
                    </a:p>
                    <a:p>
                      <a:pPr algn="l">
                        <a:lnSpc>
                          <a:spcPts val="1241"/>
                        </a:lnSpc>
                      </a:pPr>
                      <a:r>
                        <a:rPr lang="en-US" sz="887">
                          <a:solidFill>
                            <a:srgbClr val="000000"/>
                          </a:solidFill>
                          <a:latin typeface="RoxboroughCF"/>
                          <a:ea typeface="RoxboroughCF"/>
                          <a:cs typeface="RoxboroughCF"/>
                          <a:sym typeface="RoxboroughCF"/>
                        </a:rPr>
                        <a:t>-inc. Reach  &amp;Virallity</a:t>
                      </a:r>
                    </a:p>
                    <a:p>
                      <a:pPr algn="l">
                        <a:lnSpc>
                          <a:spcPts val="1241"/>
                        </a:lnSpc>
                      </a:pPr>
                      <a:r>
                        <a:rPr lang="en-US" sz="887">
                          <a:solidFill>
                            <a:srgbClr val="000000"/>
                          </a:solidFill>
                          <a:latin typeface="RoxboroughCF"/>
                          <a:ea typeface="RoxboroughCF"/>
                          <a:cs typeface="RoxboroughCF"/>
                          <a:sym typeface="RoxboroughCF"/>
                        </a:rPr>
                        <a:t>- Engagement </a:t>
                      </a:r>
                    </a:p>
                    <a:p>
                      <a:pPr algn="l">
                        <a:lnSpc>
                          <a:spcPts val="1241"/>
                        </a:lnSpc>
                      </a:pPr>
                      <a:r>
                        <a:rPr lang="en-US" sz="887">
                          <a:solidFill>
                            <a:srgbClr val="000000"/>
                          </a:solidFill>
                          <a:latin typeface="RoxboroughCF"/>
                          <a:ea typeface="RoxboroughCF"/>
                          <a:cs typeface="RoxboroughCF"/>
                          <a:sym typeface="RoxboroughCF"/>
                        </a:rPr>
                        <a:t>-Brand Reliability </a:t>
                      </a:r>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1241"/>
                        </a:lnSpc>
                        <a:defRPr/>
                      </a:pPr>
                      <a:r>
                        <a:rPr lang="en-US" sz="887">
                          <a:solidFill>
                            <a:srgbClr val="000000"/>
                          </a:solidFill>
                          <a:latin typeface="RoxboroughCF"/>
                          <a:ea typeface="RoxboroughCF"/>
                          <a:cs typeface="RoxboroughCF"/>
                          <a:sym typeface="RoxboroughCF"/>
                        </a:rPr>
                        <a:t>-Promotional &amp; Seasonal content </a:t>
                      </a:r>
                      <a:r>
                        <a:rPr lang="en-US" sz="887">
                          <a:solidFill>
                            <a:srgbClr val="000000"/>
                          </a:solidFill>
                          <a:latin typeface="RoxboroughCF"/>
                          <a:ea typeface="RoxboroughCF"/>
                          <a:cs typeface="RoxboroughCF"/>
                          <a:sym typeface="RoxboroughCF"/>
                        </a:rPr>
                        <a:t>Inspire creativity, and CTA enrollment  in handmade courses.</a:t>
                      </a:r>
                      <a:endParaRPr lang="en-US" sz="1100"/>
                    </a:p>
                    <a:p>
                      <a:pPr algn="l">
                        <a:lnSpc>
                          <a:spcPts val="1241"/>
                        </a:lnSpc>
                      </a:pPr>
                      <a:r>
                        <a:rPr lang="en-US" sz="887">
                          <a:solidFill>
                            <a:srgbClr val="000000"/>
                          </a:solidFill>
                          <a:latin typeface="RoxboroughCF"/>
                          <a:ea typeface="RoxboroughCF"/>
                          <a:cs typeface="RoxboroughCF"/>
                          <a:sym typeface="RoxboroughCF"/>
                        </a:rPr>
                        <a:t>- Carousel </a:t>
                      </a:r>
                    </a:p>
                    <a:p>
                      <a:pPr algn="l">
                        <a:lnSpc>
                          <a:spcPts val="1241"/>
                        </a:lnSpc>
                      </a:pPr>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1241"/>
                        </a:lnSpc>
                        <a:defRPr/>
                      </a:pPr>
                      <a:r>
                        <a:rPr lang="en-US" sz="887">
                          <a:solidFill>
                            <a:srgbClr val="000000"/>
                          </a:solidFill>
                          <a:latin typeface="RoxboroughCF Light"/>
                          <a:ea typeface="RoxboroughCF Light"/>
                          <a:cs typeface="RoxboroughCF Light"/>
                          <a:sym typeface="RoxboroughCF Light"/>
                        </a:rPr>
                        <a:t>-Comedy  voiceover video </a:t>
                      </a:r>
                      <a:endParaRPr lang="en-US" sz="1100"/>
                    </a:p>
                    <a:p>
                      <a:pPr algn="ctr">
                        <a:lnSpc>
                          <a:spcPts val="1241"/>
                        </a:lnSpc>
                      </a:pPr>
                      <a:r>
                        <a:rPr lang="en-US" sz="887">
                          <a:solidFill>
                            <a:srgbClr val="000000"/>
                          </a:solidFill>
                          <a:latin typeface="RoxboroughCF Light"/>
                          <a:ea typeface="RoxboroughCF Light"/>
                          <a:cs typeface="RoxboroughCF Light"/>
                          <a:sym typeface="RoxboroughCF Light"/>
                        </a:rPr>
                        <a:t>Inc .Engagement   &amp; sales</a:t>
                      </a:r>
                    </a:p>
                    <a:p>
                      <a:pPr algn="l">
                        <a:lnSpc>
                          <a:spcPts val="1241"/>
                        </a:lnSpc>
                      </a:pPr>
                      <a:r>
                        <a:rPr lang="en-US" sz="887">
                          <a:solidFill>
                            <a:srgbClr val="000000"/>
                          </a:solidFill>
                          <a:latin typeface="RoxboroughCF Light"/>
                          <a:ea typeface="RoxboroughCF Light"/>
                          <a:cs typeface="RoxboroughCF Light"/>
                          <a:sym typeface="RoxboroughCF Light"/>
                        </a:rPr>
                        <a:t> </a:t>
                      </a:r>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1241"/>
                        </a:lnSpc>
                        <a:defRPr/>
                      </a:pPr>
                      <a:r>
                        <a:rPr lang="en-US" sz="887">
                          <a:solidFill>
                            <a:srgbClr val="000000"/>
                          </a:solidFill>
                          <a:latin typeface="RoxboroughCF"/>
                          <a:ea typeface="RoxboroughCF"/>
                          <a:cs typeface="RoxboroughCF"/>
                          <a:sym typeface="RoxboroughCF"/>
                        </a:rPr>
                        <a:t>- (UGC)User-</a:t>
                      </a:r>
                      <a:endParaRPr lang="en-US" sz="1100"/>
                    </a:p>
                    <a:p>
                      <a:pPr algn="l">
                        <a:lnSpc>
                          <a:spcPts val="1241"/>
                        </a:lnSpc>
                      </a:pPr>
                      <a:r>
                        <a:rPr lang="en-US" sz="887">
                          <a:solidFill>
                            <a:srgbClr val="000000"/>
                          </a:solidFill>
                          <a:latin typeface="RoxboroughCF"/>
                          <a:ea typeface="RoxboroughCF"/>
                          <a:cs typeface="RoxboroughCF"/>
                          <a:sym typeface="RoxboroughCF"/>
                        </a:rPr>
                        <a:t>Generated Content </a:t>
                      </a:r>
                      <a:r>
                        <a:rPr lang="en-US" sz="887">
                          <a:solidFill>
                            <a:srgbClr val="000000"/>
                          </a:solidFill>
                          <a:latin typeface="RoxboroughCF"/>
                          <a:ea typeface="RoxboroughCF"/>
                          <a:cs typeface="RoxboroughCF"/>
                          <a:sym typeface="RoxboroughCF"/>
                        </a:rPr>
                        <a:t> Build trust, increase credibility, and drive engagement  authentic customer reviews.</a:t>
                      </a:r>
                    </a:p>
                    <a:p>
                      <a:pPr algn="l">
                        <a:lnSpc>
                          <a:spcPts val="1241"/>
                        </a:lnSpc>
                      </a:pPr>
                      <a:r>
                        <a:rPr lang="en-US" sz="887">
                          <a:solidFill>
                            <a:srgbClr val="000000"/>
                          </a:solidFill>
                          <a:latin typeface="RoxboroughCF"/>
                          <a:ea typeface="RoxboroughCF"/>
                          <a:cs typeface="RoxboroughCF"/>
                          <a:sym typeface="RoxboroughCF"/>
                        </a:rPr>
                        <a:t>-Carousel </a:t>
                      </a:r>
                    </a:p>
                    <a:p>
                      <a:pPr algn="l">
                        <a:lnSpc>
                          <a:spcPts val="1241"/>
                        </a:lnSpc>
                      </a:pPr>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just">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1241"/>
                        </a:lnSpc>
                        <a:defRPr/>
                      </a:pPr>
                      <a:r>
                        <a:rPr lang="en-US" sz="887">
                          <a:solidFill>
                            <a:srgbClr val="000000"/>
                          </a:solidFill>
                          <a:latin typeface="RoxboroughCF"/>
                          <a:ea typeface="RoxboroughCF"/>
                          <a:cs typeface="RoxboroughCF"/>
                          <a:sym typeface="RoxboroughCF"/>
                        </a:rPr>
                        <a:t>Seasonal &amp;Promotional </a:t>
                      </a:r>
                      <a:endParaRPr lang="en-US" sz="1100"/>
                    </a:p>
                    <a:p>
                      <a:pPr algn="l">
                        <a:lnSpc>
                          <a:spcPts val="1241"/>
                        </a:lnSpc>
                      </a:pPr>
                      <a:r>
                        <a:rPr lang="en-US" sz="887">
                          <a:solidFill>
                            <a:srgbClr val="000000"/>
                          </a:solidFill>
                          <a:latin typeface="RoxboroughCF"/>
                          <a:ea typeface="RoxboroughCF"/>
                          <a:cs typeface="RoxboroughCF"/>
                          <a:sym typeface="RoxboroughCF"/>
                        </a:rPr>
                        <a:t>-Showcase Ramadan new designs .</a:t>
                      </a:r>
                    </a:p>
                    <a:p>
                      <a:pPr algn="l">
                        <a:lnSpc>
                          <a:spcPts val="1241"/>
                        </a:lnSpc>
                      </a:pPr>
                      <a:r>
                        <a:rPr lang="en-US" sz="887">
                          <a:solidFill>
                            <a:srgbClr val="000000"/>
                          </a:solidFill>
                          <a:latin typeface="RoxboroughCF"/>
                          <a:ea typeface="RoxboroughCF"/>
                          <a:cs typeface="RoxboroughCF"/>
                          <a:sym typeface="RoxboroughCF"/>
                        </a:rPr>
                        <a:t>Awarness&amp; Engagement </a:t>
                      </a:r>
                    </a:p>
                    <a:p>
                      <a:pPr algn="l">
                        <a:lnSpc>
                          <a:spcPts val="1241"/>
                        </a:lnSpc>
                      </a:pPr>
                    </a:p>
                    <a:p>
                      <a:pPr algn="l">
                        <a:lnSpc>
                          <a:spcPts val="1241"/>
                        </a:lnSpc>
                      </a:pPr>
                    </a:p>
                    <a:p>
                      <a:pPr algn="l">
                        <a:lnSpc>
                          <a:spcPts val="1241"/>
                        </a:lnSpc>
                      </a:pPr>
                    </a:p>
                    <a:p>
                      <a:pPr algn="l">
                        <a:lnSpc>
                          <a:spcPts val="1241"/>
                        </a:lnSpc>
                      </a:pPr>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r>
              <a:tr h="267914">
                <a:tc>
                  <a:txBody>
                    <a:bodyPr anchor="t" rtlCol="false"/>
                    <a:lstStyle/>
                    <a:p>
                      <a:pPr algn="ctr">
                        <a:lnSpc>
                          <a:spcPts val="1327"/>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r>
              <a:tr h="464266">
                <a:tc rowSpan="2">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rowSpan="2">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rowSpan="2">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rowSpan="2">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rowSpan="2">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rowSpan="2">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rowSpan="2">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r>
              <a:tr h="289415">
                <a:tc vMerge="true">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vMerge="true">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vMerge="true">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vMerge="true">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vMerge="true">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vMerge="true">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vMerge="true">
                  <a:txBody>
                    <a:bodyPr anchor="t" rtlCol="false"/>
                    <a:lstStyle/>
                    <a:p>
                      <a:pPr algn="l">
                        <a:lnSpc>
                          <a:spcPts val="1241"/>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r>
              <a:tr h="256193">
                <a:tc>
                  <a:txBody>
                    <a:bodyPr anchor="t" rtlCol="false"/>
                    <a:lstStyle/>
                    <a:p>
                      <a:pPr algn="ctr">
                        <a:lnSpc>
                          <a:spcPts val="1327"/>
                        </a:lnSpc>
                        <a:defRPr/>
                      </a:pPr>
                      <a:r>
                        <a:rPr lang="en-US" sz="948" b="true">
                          <a:solidFill>
                            <a:srgbClr val="000000"/>
                          </a:solidFill>
                          <a:latin typeface="RoxboroughCF Medium"/>
                          <a:ea typeface="RoxboroughCF Medium"/>
                          <a:cs typeface="RoxboroughCF Medium"/>
                          <a:sym typeface="RoxboroughCF Medium"/>
                        </a:rPr>
                        <a:t>Caption</a:t>
                      </a: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r>
                        <a:rPr lang="en-US" sz="948" b="true">
                          <a:solidFill>
                            <a:srgbClr val="000000"/>
                          </a:solidFill>
                          <a:latin typeface="RoxboroughCF Medium"/>
                          <a:ea typeface="RoxboroughCF Medium"/>
                          <a:cs typeface="RoxboroughCF Medium"/>
                          <a:sym typeface="RoxboroughCF Medium"/>
                        </a:rPr>
                        <a:t>Caption</a:t>
                      </a: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r>
                        <a:rPr lang="en-US" sz="948" b="true">
                          <a:solidFill>
                            <a:srgbClr val="000000"/>
                          </a:solidFill>
                          <a:latin typeface="RoxboroughCF Medium"/>
                          <a:ea typeface="RoxboroughCF Medium"/>
                          <a:cs typeface="RoxboroughCF Medium"/>
                          <a:sym typeface="RoxboroughCF Medium"/>
                        </a:rPr>
                        <a:t>Caption</a:t>
                      </a: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r>
                        <a:rPr lang="en-US" sz="948" b="true">
                          <a:solidFill>
                            <a:srgbClr val="000000"/>
                          </a:solidFill>
                          <a:latin typeface="RoxboroughCF Medium"/>
                          <a:ea typeface="RoxboroughCF Medium"/>
                          <a:cs typeface="RoxboroughCF Medium"/>
                          <a:sym typeface="RoxboroughCF Medium"/>
                        </a:rPr>
                        <a:t>Caption</a:t>
                      </a: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r>
                        <a:rPr lang="en-US" sz="948" b="true">
                          <a:solidFill>
                            <a:srgbClr val="000000"/>
                          </a:solidFill>
                          <a:latin typeface="RoxboroughCF Medium"/>
                          <a:ea typeface="RoxboroughCF Medium"/>
                          <a:cs typeface="RoxboroughCF Medium"/>
                          <a:sym typeface="RoxboroughCF Medium"/>
                        </a:rPr>
                        <a:t>Caption</a:t>
                      </a: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r>
                        <a:rPr lang="en-US" sz="948" b="true">
                          <a:solidFill>
                            <a:srgbClr val="000000"/>
                          </a:solidFill>
                          <a:latin typeface="RoxboroughCF Medium"/>
                          <a:ea typeface="RoxboroughCF Medium"/>
                          <a:cs typeface="RoxboroughCF Medium"/>
                          <a:sym typeface="RoxboroughCF Medium"/>
                        </a:rPr>
                        <a:t>Caption</a:t>
                      </a: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ctr">
                        <a:lnSpc>
                          <a:spcPts val="1327"/>
                        </a:lnSpc>
                        <a:defRPr/>
                      </a:pPr>
                      <a:r>
                        <a:rPr lang="en-US" sz="948" b="true">
                          <a:solidFill>
                            <a:srgbClr val="000000"/>
                          </a:solidFill>
                          <a:latin typeface="RoxboroughCF Medium"/>
                          <a:ea typeface="RoxboroughCF Medium"/>
                          <a:cs typeface="RoxboroughCF Medium"/>
                          <a:sym typeface="RoxboroughCF Medium"/>
                        </a:rPr>
                        <a:t>Caption</a:t>
                      </a: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r>
              <a:tr h="908799">
                <a:tc>
                  <a:txBody>
                    <a:bodyPr anchor="t" rtlCol="false"/>
                    <a:lstStyle/>
                    <a:p>
                      <a:pPr algn="ctr">
                        <a:lnSpc>
                          <a:spcPts val="776"/>
                        </a:lnSpc>
                        <a:defRPr/>
                      </a:pPr>
                      <a:r>
                        <a:rPr lang="en-US" sz="554">
                          <a:solidFill>
                            <a:srgbClr val="000000"/>
                          </a:solidFill>
                          <a:latin typeface="RoxboroughCF"/>
                          <a:ea typeface="RoxboroughCF"/>
                          <a:cs typeface="RoxboroughCF"/>
                          <a:sym typeface="RoxboroughCF"/>
                        </a:rPr>
                        <a:t>#alexland #handmade #homedecore </a:t>
                      </a:r>
                      <a:endParaRPr lang="en-US" sz="1100"/>
                    </a:p>
                    <a:p>
                      <a:pPr algn="ctr" rtl="true">
                        <a:lnSpc>
                          <a:spcPts val="776"/>
                        </a:lnSpc>
                      </a:pPr>
                      <a:r>
                        <a:rPr lang="ar-EG" sz="554">
                          <a:solidFill>
                            <a:srgbClr val="000000"/>
                          </a:solidFill>
                          <a:latin typeface="RoxboroughCF"/>
                          <a:ea typeface="RoxboroughCF"/>
                          <a:cs typeface="RoxboroughCF"/>
                          <a:sym typeface="RoxboroughCF"/>
                          <a:rtl val="true"/>
                        </a:rPr>
                        <a:t>#كونكريت #هاندميد #إكسبلور</a:t>
                      </a:r>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r" rtl="true">
                        <a:lnSpc>
                          <a:spcPts val="776"/>
                        </a:lnSpc>
                        <a:defRPr/>
                      </a:pPr>
                      <a:r>
                        <a:rPr lang="ar-EG" sz="554">
                          <a:solidFill>
                            <a:srgbClr val="000000"/>
                          </a:solidFill>
                          <a:latin typeface="RoxboroughCF"/>
                          <a:ea typeface="RoxboroughCF"/>
                          <a:cs typeface="RoxboroughCF"/>
                          <a:sym typeface="RoxboroughCF"/>
                          <a:rtl val="true"/>
                        </a:rPr>
                        <a:t>عروض اجازة نص السنة 💣🔥</a:t>
                      </a:r>
                      <a:endParaRPr lang="en-US" sz="1100"/>
                    </a:p>
                    <a:p>
                      <a:pPr algn="r" rtl="true">
                        <a:lnSpc>
                          <a:spcPts val="776"/>
                        </a:lnSpc>
                      </a:pPr>
                      <a:r>
                        <a:rPr lang="ar-EG" sz="554">
                          <a:solidFill>
                            <a:srgbClr val="000000"/>
                          </a:solidFill>
                          <a:latin typeface="RoxboroughCF"/>
                          <a:ea typeface="RoxboroughCF"/>
                          <a:cs typeface="RoxboroughCF"/>
                          <a:sym typeface="RoxboroughCF"/>
                          <a:rtl val="true"/>
                        </a:rPr>
                        <a:t>بدأت أجازة نص السنة، ودي فرصة ذهبية لاستثمار وقتك في حاجات مفيدة!</a:t>
                      </a:r>
                    </a:p>
                    <a:p>
                      <a:pPr algn="r" rtl="true">
                        <a:lnSpc>
                          <a:spcPts val="776"/>
                        </a:lnSpc>
                      </a:pPr>
                      <a:r>
                        <a:rPr lang="ar-EG" sz="554">
                          <a:solidFill>
                            <a:srgbClr val="000000"/>
                          </a:solidFill>
                          <a:latin typeface="RoxboroughCF"/>
                          <a:ea typeface="RoxboroughCF"/>
                          <a:cs typeface="RoxboroughCF"/>
                          <a:sym typeface="RoxboroughCF"/>
                          <a:rtl val="true"/>
                        </a:rPr>
                        <a:t>لو لاحظت عندك شغف بالحرف اليدوية زي الشموع،</a:t>
                      </a:r>
                    </a:p>
                    <a:p>
                      <a:pPr algn="r" rtl="true">
                        <a:lnSpc>
                          <a:spcPts val="776"/>
                        </a:lnSpc>
                      </a:pPr>
                      <a:r>
                        <a:rPr lang="ar-EG" sz="554">
                          <a:solidFill>
                            <a:srgbClr val="000000"/>
                          </a:solidFill>
                          <a:latin typeface="RoxboroughCF"/>
                          <a:ea typeface="RoxboroughCF"/>
                          <a:cs typeface="RoxboroughCF"/>
                          <a:sym typeface="RoxboroughCF"/>
                          <a:rtl val="true"/>
                        </a:rPr>
                        <a:t>الكونكريت، والريزن،والصلصال ،الديكوباج، والجلود ما تتردديش تنمي مهاراتك</a:t>
                      </a:r>
                    </a:p>
                    <a:p>
                      <a:pPr algn="r" rtl="true">
                        <a:lnSpc>
                          <a:spcPts val="776"/>
                        </a:lnSpc>
                      </a:pPr>
                      <a:r>
                        <a:rPr lang="ar-EG" sz="554">
                          <a:solidFill>
                            <a:srgbClr val="000000"/>
                          </a:solidFill>
                          <a:latin typeface="RoxboroughCF"/>
                          <a:ea typeface="RoxboroughCF"/>
                          <a:cs typeface="RoxboroughCF"/>
                          <a:sym typeface="RoxboroughCF"/>
                          <a:rtl val="true"/>
                        </a:rPr>
                        <a:t>الحرف اليدوية مش بس هواية، لكنها وسيلة للتعبير عن النفس وتفريغ الطاقة بشكل إيجابي. إ</a:t>
                      </a:r>
                      <a:r>
                        <a:rPr lang="ar-EG" sz="554">
                          <a:solidFill>
                            <a:srgbClr val="000000"/>
                          </a:solidFill>
                          <a:latin typeface="RoxboroughCF"/>
                          <a:ea typeface="RoxboroughCF"/>
                          <a:cs typeface="RoxboroughCF"/>
                          <a:sym typeface="RoxboroughCF"/>
                          <a:rtl val="true"/>
                        </a:rPr>
                        <a:t>نضمى لينا فى الدورات التدريبية التعليمية لفنون الهاند ميد المختلفه </a:t>
                      </a:r>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r" rtl="true">
                        <a:lnSpc>
                          <a:spcPts val="776"/>
                        </a:lnSpc>
                        <a:defRPr/>
                      </a:pPr>
                      <a:r>
                        <a:rPr lang="ar-EG" sz="554">
                          <a:solidFill>
                            <a:srgbClr val="000000"/>
                          </a:solidFill>
                          <a:latin typeface="RoxboroughCF Light"/>
                          <a:ea typeface="RoxboroughCF Light"/>
                          <a:cs typeface="RoxboroughCF Light"/>
                          <a:sym typeface="RoxboroughCF Light"/>
                          <a:rtl val="true"/>
                        </a:rPr>
                        <a:t>لماالمدير يطلب منك  شغل كتير🤕مش بتلحقي  تخلصي!</a:t>
                      </a:r>
                      <a:endParaRPr lang="en-US" sz="1100"/>
                    </a:p>
                    <a:p>
                      <a:pPr algn="r" rtl="true">
                        <a:lnSpc>
                          <a:spcPts val="776"/>
                        </a:lnSpc>
                      </a:pPr>
                      <a:r>
                        <a:rPr lang="ar-EG" sz="554">
                          <a:solidFill>
                            <a:srgbClr val="000000"/>
                          </a:solidFill>
                          <a:latin typeface="RoxboroughCF Light"/>
                          <a:ea typeface="RoxboroughCF Light"/>
                          <a:cs typeface="RoxboroughCF Light"/>
                          <a:sym typeface="RoxboroughCF Light"/>
                          <a:rtl val="true"/>
                        </a:rPr>
                        <a:t>قدمي إستقالتك 🤜 وتعالي خدي من عندنا كونكريت بدون فينش 🤩</a:t>
                      </a:r>
                    </a:p>
                    <a:p>
                      <a:pPr algn="r" rtl="true">
                        <a:lnSpc>
                          <a:spcPts val="776"/>
                        </a:lnSpc>
                      </a:pPr>
                      <a:r>
                        <a:rPr lang="ar-EG" sz="554">
                          <a:solidFill>
                            <a:srgbClr val="000000"/>
                          </a:solidFill>
                          <a:latin typeface="RoxboroughCF Light"/>
                          <a:ea typeface="RoxboroughCF Light"/>
                          <a:cs typeface="RoxboroughCF Light"/>
                          <a:sym typeface="RoxboroughCF Light"/>
                          <a:rtl val="true"/>
                        </a:rPr>
                        <a:t>أسفة شوفلك غيري 🤣🤣</a:t>
                      </a:r>
                    </a:p>
                    <a:p>
                      <a:pPr algn="r" rtl="true">
                        <a:lnSpc>
                          <a:spcPts val="776"/>
                        </a:lnSpc>
                      </a:pPr>
                      <a:r>
                        <a:rPr lang="ar-EG" sz="554">
                          <a:solidFill>
                            <a:srgbClr val="000000"/>
                          </a:solidFill>
                          <a:latin typeface="RoxboroughCF Light"/>
                          <a:ea typeface="RoxboroughCF Light"/>
                          <a:cs typeface="RoxboroughCF Light"/>
                          <a:sym typeface="RoxboroughCF Light"/>
                          <a:rtl val="true"/>
                        </a:rPr>
                        <a:t>أطلبي الي انتي عايزاه من كتالوج الواتساب </a:t>
                      </a:r>
                    </a:p>
                    <a:p>
                      <a:pPr algn="r" rtl="true">
                        <a:lnSpc>
                          <a:spcPts val="776"/>
                        </a:lnSpc>
                      </a:pPr>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r" rtl="true">
                        <a:lnSpc>
                          <a:spcPts val="776"/>
                        </a:lnSpc>
                        <a:defRPr/>
                      </a:pPr>
                      <a:r>
                        <a:rPr lang="ar-EG" sz="554">
                          <a:solidFill>
                            <a:srgbClr val="000000"/>
                          </a:solidFill>
                          <a:latin typeface="RoxboroughCF"/>
                          <a:ea typeface="RoxboroughCF"/>
                          <a:cs typeface="RoxboroughCF"/>
                          <a:sym typeface="RoxboroughCF"/>
                          <a:rtl val="true"/>
                        </a:rPr>
                        <a:t>أكتر حاجة بتفرحنا ريفيوهاتكم الحلوة! ❤️</a:t>
                      </a:r>
                      <a:endParaRPr lang="en-US" sz="1100"/>
                    </a:p>
                    <a:p>
                      <a:pPr algn="r" rtl="true">
                        <a:lnSpc>
                          <a:spcPts val="776"/>
                        </a:lnSpc>
                      </a:pPr>
                      <a:r>
                        <a:rPr lang="ar-EG" sz="554">
                          <a:solidFill>
                            <a:srgbClr val="000000"/>
                          </a:solidFill>
                          <a:latin typeface="RoxboroughCF"/>
                          <a:ea typeface="RoxboroughCF"/>
                          <a:cs typeface="RoxboroughCF"/>
                          <a:sym typeface="RoxboroughCF"/>
                          <a:rtl val="true"/>
                        </a:rPr>
                        <a:t>كلامكم هو السر وراه شغفنا بكل قطعة بنعملها في </a:t>
                      </a:r>
                      <a:r>
                        <a:rPr lang="en-US" sz="554">
                          <a:solidFill>
                            <a:srgbClr val="000000"/>
                          </a:solidFill>
                          <a:latin typeface="RoxboroughCF"/>
                          <a:ea typeface="RoxboroughCF"/>
                          <a:cs typeface="RoxboroughCF"/>
                          <a:sym typeface="RoxboroughCF"/>
                        </a:rPr>
                        <a:t>Alexland</a:t>
                      </a:r>
                      <a:r>
                        <a:rPr lang="ar-EG" sz="554">
                          <a:solidFill>
                            <a:srgbClr val="000000"/>
                          </a:solidFill>
                          <a:latin typeface="RoxboroughCF"/>
                          <a:ea typeface="RoxboroughCF"/>
                          <a:cs typeface="RoxboroughCF"/>
                          <a:sym typeface="RoxboroughCF"/>
                          <a:rtl val="true"/>
                        </a:rPr>
                        <a:t>. 🪴</a:t>
                      </a:r>
                    </a:p>
                    <a:p>
                      <a:pPr algn="r" rtl="true">
                        <a:lnSpc>
                          <a:spcPts val="776"/>
                        </a:lnSpc>
                      </a:pPr>
                      <a:r>
                        <a:rPr lang="ar-EG" sz="554">
                          <a:solidFill>
                            <a:srgbClr val="000000"/>
                          </a:solidFill>
                          <a:latin typeface="RoxboroughCF"/>
                          <a:ea typeface="RoxboroughCF"/>
                          <a:cs typeface="RoxboroughCF"/>
                          <a:sym typeface="RoxboroughCF"/>
                          <a:rtl val="true"/>
                        </a:rPr>
                        <a:t>لو جربت منتجاتنا، شاركنا رأيك في الكومنتات! 🌟</a:t>
                      </a:r>
                    </a:p>
                    <a:p>
                      <a:pPr algn="r" rtl="true">
                        <a:lnSpc>
                          <a:spcPts val="776"/>
                        </a:lnSpc>
                      </a:pPr>
                    </a:p>
                    <a:p>
                      <a:pPr algn="r" rtl="true">
                        <a:lnSpc>
                          <a:spcPts val="776"/>
                        </a:lnSpc>
                      </a:pPr>
                      <a:r>
                        <a:rPr lang="ar-EG" sz="554">
                          <a:solidFill>
                            <a:srgbClr val="000000"/>
                          </a:solidFill>
                          <a:latin typeface="RoxboroughCF"/>
                          <a:ea typeface="RoxboroughCF"/>
                          <a:cs typeface="RoxboroughCF"/>
                          <a:sym typeface="RoxboroughCF"/>
                          <a:rtl val="true"/>
                        </a:rPr>
                        <a:t>#</a:t>
                      </a:r>
                      <a:r>
                        <a:rPr lang="en-US" sz="554">
                          <a:solidFill>
                            <a:srgbClr val="000000"/>
                          </a:solidFill>
                          <a:latin typeface="RoxboroughCF"/>
                          <a:ea typeface="RoxboroughCF"/>
                          <a:cs typeface="RoxboroughCF"/>
                          <a:sym typeface="RoxboroughCF"/>
                        </a:rPr>
                        <a:t>Alexland</a:t>
                      </a:r>
                      <a:r>
                        <a:rPr lang="ar-EG" sz="554">
                          <a:solidFill>
                            <a:srgbClr val="000000"/>
                          </a:solidFill>
                          <a:latin typeface="RoxboroughCF"/>
                          <a:ea typeface="RoxboroughCF"/>
                          <a:cs typeface="RoxboroughCF"/>
                          <a:sym typeface="RoxboroughCF"/>
                          <a:rtl val="true"/>
                        </a:rPr>
                        <a:t> #شغف_بالحرفية #رأيكم_يهمنا"</a:t>
                      </a:r>
                    </a:p>
                    <a:p>
                      <a:pPr algn="r" rtl="true">
                        <a:lnSpc>
                          <a:spcPts val="776"/>
                        </a:lnSpc>
                      </a:pPr>
                    </a:p>
                    <a:p>
                      <a:pPr algn="r" rtl="true">
                        <a:lnSpc>
                          <a:spcPts val="776"/>
                        </a:lnSpc>
                      </a:pPr>
                    </a:p>
                    <a:p>
                      <a:pPr algn="r" rtl="true">
                        <a:lnSpc>
                          <a:spcPts val="776"/>
                        </a:lnSpc>
                      </a:pPr>
                      <a:r>
                        <a:rPr lang="ar-EG" sz="554">
                          <a:solidFill>
                            <a:srgbClr val="000000"/>
                          </a:solidFill>
                          <a:latin typeface="RoxboroughCF"/>
                          <a:ea typeface="RoxboroughCF"/>
                          <a:cs typeface="RoxboroughCF"/>
                          <a:sym typeface="RoxboroughCF"/>
                          <a:rtl val="true"/>
                        </a:rPr>
                        <a:t>#</a:t>
                      </a:r>
                      <a:r>
                        <a:rPr lang="en-US" sz="554">
                          <a:solidFill>
                            <a:srgbClr val="000000"/>
                          </a:solidFill>
                          <a:latin typeface="RoxboroughCF"/>
                          <a:ea typeface="RoxboroughCF"/>
                          <a:cs typeface="RoxboroughCF"/>
                          <a:sym typeface="RoxboroughCF"/>
                        </a:rPr>
                        <a:t>Alexland #HandmadeWithLove #ClientLove</a:t>
                      </a:r>
                      <a:r>
                        <a:rPr lang="ar-EG" sz="554">
                          <a:solidFill>
                            <a:srgbClr val="000000"/>
                          </a:solidFill>
                          <a:latin typeface="RoxboroughCF"/>
                          <a:ea typeface="RoxboroughCF"/>
                          <a:cs typeface="RoxboroughCF"/>
                          <a:sym typeface="RoxboroughCF"/>
                          <a:rtl val="true"/>
                        </a:rPr>
                        <a:t>"</a:t>
                      </a:r>
                    </a:p>
                    <a:p>
                      <a:pPr algn="r" rtl="true">
                        <a:lnSpc>
                          <a:spcPts val="776"/>
                        </a:lnSpc>
                      </a:pPr>
                    </a:p>
                    <a:p>
                      <a:pPr algn="r" rtl="true">
                        <a:lnSpc>
                          <a:spcPts val="776"/>
                        </a:lnSpc>
                      </a:pPr>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r" rtl="true">
                        <a:lnSpc>
                          <a:spcPts val="776"/>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r" rtl="true">
                        <a:lnSpc>
                          <a:spcPts val="776"/>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776"/>
                        </a:lnSpc>
                        <a:defRPr/>
                      </a:pPr>
                      <a:endParaRPr lang="en-US" sz="1100"/>
                    </a:p>
                    <a:p>
                      <a:pPr algn="r" rtl="true">
                        <a:lnSpc>
                          <a:spcPts val="776"/>
                        </a:lnSpc>
                      </a:pPr>
                      <a:r>
                        <a:rPr lang="ar-EG" sz="554">
                          <a:solidFill>
                            <a:srgbClr val="000000"/>
                          </a:solidFill>
                          <a:latin typeface="RoxboroughCF"/>
                          <a:ea typeface="RoxboroughCF"/>
                          <a:cs typeface="RoxboroughCF"/>
                          <a:sym typeface="RoxboroughCF"/>
                          <a:rtl val="true"/>
                        </a:rPr>
                        <a:t>جهزنالكم مفاجآت وأشكال جديدة لرمضان! 🌙✨</a:t>
                      </a:r>
                    </a:p>
                    <a:p>
                      <a:pPr algn="l">
                        <a:lnSpc>
                          <a:spcPts val="776"/>
                        </a:lnSpc>
                      </a:pPr>
                      <a:r>
                        <a:rPr lang="ar-EG" sz="554">
                          <a:solidFill>
                            <a:srgbClr val="000000"/>
                          </a:solidFill>
                          <a:latin typeface="RoxboroughCF"/>
                          <a:ea typeface="RoxboroughCF"/>
                          <a:cs typeface="RoxboroughCF"/>
                          <a:sym typeface="RoxboroughCF"/>
                          <a:rtl val="true"/>
                        </a:rPr>
                        <a:t>منتجات كونكريت هاند ميد بتصاميم مميزة تضيف لمسة ساحرة لزينة الشهر الكريم</a:t>
                      </a:r>
                      <a:r>
                        <a:rPr lang="en-US" sz="554">
                          <a:solidFill>
                            <a:srgbClr val="000000"/>
                          </a:solidFill>
                          <a:latin typeface="RoxboroughCF"/>
                          <a:ea typeface="RoxboroughCF"/>
                          <a:cs typeface="RoxboroughCF"/>
                          <a:sym typeface="RoxboroughCF"/>
                        </a:rPr>
                        <a:t>. 🕌</a:t>
                      </a:r>
                    </a:p>
                    <a:p>
                      <a:pPr algn="l">
                        <a:lnSpc>
                          <a:spcPts val="776"/>
                        </a:lnSpc>
                      </a:pPr>
                    </a:p>
                    <a:p>
                      <a:pPr algn="l">
                        <a:lnSpc>
                          <a:spcPts val="776"/>
                        </a:lnSpc>
                      </a:pPr>
                      <a:r>
                        <a:rPr lang="ar-EG" sz="554">
                          <a:solidFill>
                            <a:srgbClr val="000000"/>
                          </a:solidFill>
                          <a:latin typeface="RoxboroughCF"/>
                          <a:ea typeface="RoxboroughCF"/>
                          <a:cs typeface="RoxboroughCF"/>
                          <a:sym typeface="RoxboroughCF"/>
                          <a:rtl val="true"/>
                        </a:rPr>
                        <a:t>شاركونا رأيكم:  واكتبولنا في الكومنت إيه الألوان اللي تحبوها في تصاميم رمضان الجديدة؟</a:t>
                      </a:r>
                      <a:r>
                        <a:rPr lang="en-US" sz="554">
                          <a:solidFill>
                            <a:srgbClr val="000000"/>
                          </a:solidFill>
                          <a:latin typeface="RoxboroughCF"/>
                          <a:ea typeface="RoxboroughCF"/>
                          <a:cs typeface="RoxboroughCF"/>
                          <a:sym typeface="RoxboroughCF"/>
                        </a:rPr>
                        <a:t> 🌙✨🕌🎨</a:t>
                      </a:r>
                    </a:p>
                    <a:p>
                      <a:pPr algn="l">
                        <a:lnSpc>
                          <a:spcPts val="776"/>
                        </a:lnSpc>
                      </a:pPr>
                      <a:r>
                        <a:rPr lang="ar-EG" sz="554">
                          <a:solidFill>
                            <a:srgbClr val="000000"/>
                          </a:solidFill>
                          <a:latin typeface="RoxboroughCF"/>
                          <a:ea typeface="RoxboroughCF"/>
                          <a:cs typeface="RoxboroughCF"/>
                          <a:sym typeface="RoxboroughCF"/>
                          <a:rtl val="true"/>
                        </a:rPr>
                        <a:t>للتواصل عبر الواتساب.     </a:t>
                      </a:r>
                      <a:r>
                        <a:rPr lang="en-US" sz="554">
                          <a:solidFill>
                            <a:srgbClr val="000000"/>
                          </a:solidFill>
                          <a:latin typeface="RoxboroughCF"/>
                          <a:ea typeface="RoxboroughCF"/>
                          <a:cs typeface="RoxboroughCF"/>
                          <a:sym typeface="RoxboroughCF"/>
                        </a:rPr>
                        <a:t>01281399979</a:t>
                      </a:r>
                    </a:p>
                    <a:p>
                      <a:pPr algn="l">
                        <a:lnSpc>
                          <a:spcPts val="776"/>
                        </a:lnSpc>
                      </a:pPr>
                      <a:r>
                        <a:rPr lang="ar-EG" sz="554">
                          <a:solidFill>
                            <a:srgbClr val="000000"/>
                          </a:solidFill>
                          <a:latin typeface="RoxboroughCF"/>
                          <a:ea typeface="RoxboroughCF"/>
                          <a:cs typeface="RoxboroughCF"/>
                          <a:sym typeface="RoxboroughCF"/>
                          <a:rtl val="true"/>
                        </a:rPr>
                        <a:t>العنوان : امام  محطة صفر - الإسكندرية</a:t>
                      </a:r>
                      <a:r>
                        <a:rPr lang="en-US" sz="554">
                          <a:solidFill>
                            <a:srgbClr val="000000"/>
                          </a:solidFill>
                          <a:latin typeface="RoxboroughCF"/>
                          <a:ea typeface="RoxboroughCF"/>
                          <a:cs typeface="RoxboroughCF"/>
                          <a:sym typeface="RoxboroughCF"/>
                        </a:rPr>
                        <a:t>  #alex #AlexLand #</a:t>
                      </a:r>
                      <a:r>
                        <a:rPr lang="ar-EG" sz="554">
                          <a:solidFill>
                            <a:srgbClr val="000000"/>
                          </a:solidFill>
                          <a:latin typeface="RoxboroughCF"/>
                          <a:ea typeface="RoxboroughCF"/>
                          <a:cs typeface="RoxboroughCF"/>
                          <a:sym typeface="RoxboroughCF"/>
                          <a:rtl val="true"/>
                        </a:rPr>
                        <a:t>رمضان #ديكور</a:t>
                      </a:r>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r>
              <a:tr h="257684">
                <a:tc>
                  <a:txBody>
                    <a:bodyPr anchor="t" rtlCol="false"/>
                    <a:lstStyle/>
                    <a:p>
                      <a:pPr algn="l">
                        <a:lnSpc>
                          <a:spcPts val="1327"/>
                        </a:lnSpc>
                        <a:defRPr/>
                      </a:pPr>
                      <a:r>
                        <a:rPr lang="en-US" sz="948">
                          <a:solidFill>
                            <a:srgbClr val="000000"/>
                          </a:solidFill>
                          <a:latin typeface="RoxboroughCF Light"/>
                          <a:ea typeface="RoxboroughCF Light"/>
                          <a:cs typeface="RoxboroughCF Light"/>
                          <a:sym typeface="RoxboroughCF Light"/>
                        </a:rPr>
                        <a:t>Status: done </a:t>
                      </a: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1327"/>
                        </a:lnSpc>
                        <a:defRPr/>
                      </a:pPr>
                      <a:r>
                        <a:rPr lang="en-US" sz="948">
                          <a:solidFill>
                            <a:srgbClr val="000000"/>
                          </a:solidFill>
                          <a:latin typeface="RoxboroughCF Light"/>
                          <a:ea typeface="RoxboroughCF Light"/>
                          <a:cs typeface="RoxboroughCF Light"/>
                          <a:sym typeface="RoxboroughCF Light"/>
                        </a:rPr>
                        <a:t>Status: done</a:t>
                      </a: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1327"/>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1327"/>
                        </a:lnSpc>
                        <a:defRPr/>
                      </a:pPr>
                      <a:r>
                        <a:rPr lang="en-US" sz="948">
                          <a:solidFill>
                            <a:srgbClr val="000000"/>
                          </a:solidFill>
                          <a:latin typeface="RoxboroughCF Light"/>
                          <a:ea typeface="RoxboroughCF Light"/>
                          <a:cs typeface="RoxboroughCF Light"/>
                          <a:sym typeface="RoxboroughCF Light"/>
                        </a:rPr>
                        <a:t>status </a:t>
                      </a: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1327"/>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1327"/>
                        </a:lnSpc>
                        <a:defRPr/>
                      </a:pP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c>
                  <a:txBody>
                    <a:bodyPr anchor="t" rtlCol="false"/>
                    <a:lstStyle/>
                    <a:p>
                      <a:pPr algn="l">
                        <a:lnSpc>
                          <a:spcPts val="1327"/>
                        </a:lnSpc>
                        <a:defRPr/>
                      </a:pPr>
                      <a:r>
                        <a:rPr lang="en-US" sz="948">
                          <a:solidFill>
                            <a:srgbClr val="000000"/>
                          </a:solidFill>
                          <a:latin typeface="RoxboroughCF Light"/>
                          <a:ea typeface="RoxboroughCF Light"/>
                          <a:cs typeface="RoxboroughCF Light"/>
                          <a:sym typeface="RoxboroughCF Light"/>
                        </a:rPr>
                        <a:t>status </a:t>
                      </a:r>
                      <a:endParaRPr lang="en-US" sz="1100"/>
                    </a:p>
                  </a:txBody>
                  <a:tcPr marL="105620" marR="105620" marT="105620" marB="105620" anchor="t">
                    <a:lnL cmpd="sng" algn="ctr" cap="flat" w="3253">
                      <a:solidFill>
                        <a:srgbClr val="000000"/>
                      </a:solidFill>
                      <a:prstDash val="solid"/>
                      <a:round/>
                      <a:headEnd type="none" w="med" len="med"/>
                      <a:tailEnd type="none" w="med" len="med"/>
                    </a:lnL>
                    <a:lnR cmpd="sng" algn="ctr" cap="flat" w="3253">
                      <a:solidFill>
                        <a:srgbClr val="000000"/>
                      </a:solidFill>
                      <a:prstDash val="solid"/>
                      <a:round/>
                      <a:headEnd type="none" w="med" len="med"/>
                      <a:tailEnd type="none" w="med" len="med"/>
                    </a:lnR>
                    <a:lnT cmpd="sng" algn="ctr" cap="flat" w="3253">
                      <a:solidFill>
                        <a:srgbClr val="000000"/>
                      </a:solidFill>
                      <a:prstDash val="solid"/>
                      <a:round/>
                      <a:headEnd type="none" w="med" len="med"/>
                      <a:tailEnd type="none" w="med" len="med"/>
                    </a:lnT>
                    <a:lnB cmpd="sng" algn="ctr" cap="flat" w="3253">
                      <a:solidFill>
                        <a:srgbClr val="000000"/>
                      </a:solidFill>
                      <a:prstDash val="solid"/>
                      <a:round/>
                      <a:headEnd type="none" w="med" len="med"/>
                      <a:tailEnd type="none" w="med" len="med"/>
                    </a:lnB>
                  </a:tcPr>
                </a:tc>
              </a:tr>
            </a:tbl>
          </a:graphicData>
        </a:graphic>
      </p:graphicFrame>
      <p:grpSp>
        <p:nvGrpSpPr>
          <p:cNvPr name="Group 4" id="4"/>
          <p:cNvGrpSpPr>
            <a:grpSpLocks noChangeAspect="true"/>
          </p:cNvGrpSpPr>
          <p:nvPr/>
        </p:nvGrpSpPr>
        <p:grpSpPr>
          <a:xfrm rot="0">
            <a:off x="2200440" y="3555023"/>
            <a:ext cx="1137958" cy="1137954"/>
            <a:chOff x="0" y="0"/>
            <a:chExt cx="6350025" cy="6350000"/>
          </a:xfrm>
        </p:grpSpPr>
        <p:sp>
          <p:nvSpPr>
            <p:cNvPr name="Freeform 5" id="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19203" t="0" r="-19203" b="0"/>
              </a:stretch>
            </a:blipFill>
          </p:spPr>
        </p:sp>
      </p:grpSp>
      <p:grpSp>
        <p:nvGrpSpPr>
          <p:cNvPr name="Group 6" id="6"/>
          <p:cNvGrpSpPr>
            <a:grpSpLocks noChangeAspect="true"/>
          </p:cNvGrpSpPr>
          <p:nvPr/>
        </p:nvGrpSpPr>
        <p:grpSpPr>
          <a:xfrm rot="0">
            <a:off x="730427" y="3516415"/>
            <a:ext cx="1149857" cy="1149852"/>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38889" r="0" b="-38889"/>
              </a:stretch>
            </a:blipFill>
          </p:spPr>
        </p:sp>
      </p:grpSp>
      <p:sp>
        <p:nvSpPr>
          <p:cNvPr name="Freeform 8" id="8"/>
          <p:cNvSpPr/>
          <p:nvPr/>
        </p:nvSpPr>
        <p:spPr>
          <a:xfrm flipH="false" flipV="false" rot="0">
            <a:off x="2941674" y="2969472"/>
            <a:ext cx="239495" cy="474077"/>
          </a:xfrm>
          <a:custGeom>
            <a:avLst/>
            <a:gdLst/>
            <a:ahLst/>
            <a:cxnLst/>
            <a:rect r="r" b="b" t="t" l="l"/>
            <a:pathLst>
              <a:path h="474077" w="239495">
                <a:moveTo>
                  <a:pt x="0" y="0"/>
                </a:moveTo>
                <a:lnTo>
                  <a:pt x="239495" y="0"/>
                </a:lnTo>
                <a:lnTo>
                  <a:pt x="239495" y="474077"/>
                </a:lnTo>
                <a:lnTo>
                  <a:pt x="0" y="474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896813" y="3058957"/>
            <a:ext cx="209251" cy="414211"/>
          </a:xfrm>
          <a:custGeom>
            <a:avLst/>
            <a:gdLst/>
            <a:ahLst/>
            <a:cxnLst/>
            <a:rect r="r" b="b" t="t" l="l"/>
            <a:pathLst>
              <a:path h="414211" w="209251">
                <a:moveTo>
                  <a:pt x="0" y="0"/>
                </a:moveTo>
                <a:lnTo>
                  <a:pt x="209251" y="0"/>
                </a:lnTo>
                <a:lnTo>
                  <a:pt x="209251" y="414210"/>
                </a:lnTo>
                <a:lnTo>
                  <a:pt x="0" y="4142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9302316" y="3103862"/>
            <a:ext cx="267644" cy="412554"/>
          </a:xfrm>
          <a:custGeom>
            <a:avLst/>
            <a:gdLst/>
            <a:ahLst/>
            <a:cxnLst/>
            <a:rect r="r" b="b" t="t" l="l"/>
            <a:pathLst>
              <a:path h="412554" w="267644">
                <a:moveTo>
                  <a:pt x="0" y="0"/>
                </a:moveTo>
                <a:lnTo>
                  <a:pt x="267644" y="0"/>
                </a:lnTo>
                <a:lnTo>
                  <a:pt x="267644" y="412553"/>
                </a:lnTo>
                <a:lnTo>
                  <a:pt x="0" y="4125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87443" y="2969472"/>
            <a:ext cx="286405" cy="441472"/>
          </a:xfrm>
          <a:custGeom>
            <a:avLst/>
            <a:gdLst/>
            <a:ahLst/>
            <a:cxnLst/>
            <a:rect r="r" b="b" t="t" l="l"/>
            <a:pathLst>
              <a:path h="441472" w="286405">
                <a:moveTo>
                  <a:pt x="0" y="0"/>
                </a:moveTo>
                <a:lnTo>
                  <a:pt x="286405" y="0"/>
                </a:lnTo>
                <a:lnTo>
                  <a:pt x="286405" y="441472"/>
                </a:lnTo>
                <a:lnTo>
                  <a:pt x="0" y="44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8840894" y="3133480"/>
            <a:ext cx="353318" cy="353318"/>
          </a:xfrm>
          <a:custGeom>
            <a:avLst/>
            <a:gdLst/>
            <a:ahLst/>
            <a:cxnLst/>
            <a:rect r="r" b="b" t="t" l="l"/>
            <a:pathLst>
              <a:path h="353318" w="353318">
                <a:moveTo>
                  <a:pt x="0" y="0"/>
                </a:moveTo>
                <a:lnTo>
                  <a:pt x="353317" y="0"/>
                </a:lnTo>
                <a:lnTo>
                  <a:pt x="353317" y="353317"/>
                </a:lnTo>
                <a:lnTo>
                  <a:pt x="0" y="3533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2374675" y="3078423"/>
            <a:ext cx="394745" cy="394745"/>
          </a:xfrm>
          <a:custGeom>
            <a:avLst/>
            <a:gdLst/>
            <a:ahLst/>
            <a:cxnLst/>
            <a:rect r="r" b="b" t="t" l="l"/>
            <a:pathLst>
              <a:path h="394745" w="394745">
                <a:moveTo>
                  <a:pt x="0" y="0"/>
                </a:moveTo>
                <a:lnTo>
                  <a:pt x="394744" y="0"/>
                </a:lnTo>
                <a:lnTo>
                  <a:pt x="394744" y="394744"/>
                </a:lnTo>
                <a:lnTo>
                  <a:pt x="0" y="3947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14" id="14">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0" t="19269" r="0" b="25138"/>
          <a:stretch>
            <a:fillRect/>
          </a:stretch>
        </p:blipFill>
        <p:spPr>
          <a:xfrm flipH="false" flipV="false" rot="0">
            <a:off x="8840894" y="3516415"/>
            <a:ext cx="1190489" cy="1176561"/>
          </a:xfrm>
          <a:prstGeom prst="rect">
            <a:avLst/>
          </a:prstGeom>
        </p:spPr>
      </p:pic>
      <p:sp>
        <p:nvSpPr>
          <p:cNvPr name="Freeform 15" id="15"/>
          <p:cNvSpPr/>
          <p:nvPr/>
        </p:nvSpPr>
        <p:spPr>
          <a:xfrm flipH="false" flipV="false" rot="0">
            <a:off x="5478738" y="3527518"/>
            <a:ext cx="959452" cy="1154355"/>
          </a:xfrm>
          <a:custGeom>
            <a:avLst/>
            <a:gdLst/>
            <a:ahLst/>
            <a:cxnLst/>
            <a:rect r="r" b="b" t="t" l="l"/>
            <a:pathLst>
              <a:path h="1154355" w="959452">
                <a:moveTo>
                  <a:pt x="0" y="0"/>
                </a:moveTo>
                <a:lnTo>
                  <a:pt x="959451" y="0"/>
                </a:lnTo>
                <a:lnTo>
                  <a:pt x="959451" y="1154355"/>
                </a:lnTo>
                <a:lnTo>
                  <a:pt x="0" y="1154355"/>
                </a:lnTo>
                <a:lnTo>
                  <a:pt x="0" y="0"/>
                </a:lnTo>
                <a:close/>
              </a:path>
            </a:pathLst>
          </a:custGeom>
          <a:blipFill>
            <a:blip r:embed="rId14"/>
            <a:stretch>
              <a:fillRect l="-16841" t="0" r="-16841" b="0"/>
            </a:stretch>
          </a:blipFill>
        </p:spPr>
      </p:sp>
      <p:sp>
        <p:nvSpPr>
          <p:cNvPr name="Freeform 16" id="16"/>
          <p:cNvSpPr/>
          <p:nvPr/>
        </p:nvSpPr>
        <p:spPr>
          <a:xfrm flipH="false" flipV="false" rot="0">
            <a:off x="5563719" y="3058957"/>
            <a:ext cx="394745" cy="394745"/>
          </a:xfrm>
          <a:custGeom>
            <a:avLst/>
            <a:gdLst/>
            <a:ahLst/>
            <a:cxnLst/>
            <a:rect r="r" b="b" t="t" l="l"/>
            <a:pathLst>
              <a:path h="394745" w="394745">
                <a:moveTo>
                  <a:pt x="0" y="0"/>
                </a:moveTo>
                <a:lnTo>
                  <a:pt x="394744" y="0"/>
                </a:lnTo>
                <a:lnTo>
                  <a:pt x="394744" y="394744"/>
                </a:lnTo>
                <a:lnTo>
                  <a:pt x="0" y="3947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6438189" y="3031695"/>
            <a:ext cx="208061" cy="411854"/>
          </a:xfrm>
          <a:custGeom>
            <a:avLst/>
            <a:gdLst/>
            <a:ahLst/>
            <a:cxnLst/>
            <a:rect r="r" b="b" t="t" l="l"/>
            <a:pathLst>
              <a:path h="411854" w="208061">
                <a:moveTo>
                  <a:pt x="0" y="0"/>
                </a:moveTo>
                <a:lnTo>
                  <a:pt x="208061" y="0"/>
                </a:lnTo>
                <a:lnTo>
                  <a:pt x="208061" y="411854"/>
                </a:lnTo>
                <a:lnTo>
                  <a:pt x="0" y="411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3654548" y="3698767"/>
            <a:ext cx="1328850" cy="850464"/>
          </a:xfrm>
          <a:custGeom>
            <a:avLst/>
            <a:gdLst/>
            <a:ahLst/>
            <a:cxnLst/>
            <a:rect r="r" b="b" t="t" l="l"/>
            <a:pathLst>
              <a:path h="850464" w="1328850">
                <a:moveTo>
                  <a:pt x="0" y="0"/>
                </a:moveTo>
                <a:lnTo>
                  <a:pt x="1328849" y="0"/>
                </a:lnTo>
                <a:lnTo>
                  <a:pt x="1328849" y="850464"/>
                </a:lnTo>
                <a:lnTo>
                  <a:pt x="0" y="850464"/>
                </a:lnTo>
                <a:lnTo>
                  <a:pt x="0" y="0"/>
                </a:lnTo>
                <a:close/>
              </a:path>
            </a:pathLst>
          </a:custGeom>
          <a:blipFill>
            <a:blip r:embed="rId15"/>
            <a:stretch>
              <a:fillRect l="0" t="0" r="0" b="0"/>
            </a:stretch>
          </a:blipFill>
        </p:spPr>
      </p:sp>
      <p:sp>
        <p:nvSpPr>
          <p:cNvPr name="Freeform 19" id="19"/>
          <p:cNvSpPr/>
          <p:nvPr/>
        </p:nvSpPr>
        <p:spPr>
          <a:xfrm flipH="false" flipV="false" rot="0">
            <a:off x="4183814" y="3089403"/>
            <a:ext cx="286405" cy="441472"/>
          </a:xfrm>
          <a:custGeom>
            <a:avLst/>
            <a:gdLst/>
            <a:ahLst/>
            <a:cxnLst/>
            <a:rect r="r" b="b" t="t" l="l"/>
            <a:pathLst>
              <a:path h="441472" w="286405">
                <a:moveTo>
                  <a:pt x="0" y="0"/>
                </a:moveTo>
                <a:lnTo>
                  <a:pt x="286405" y="0"/>
                </a:lnTo>
                <a:lnTo>
                  <a:pt x="286405" y="441472"/>
                </a:lnTo>
                <a:lnTo>
                  <a:pt x="0" y="44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2965236" y="327872"/>
            <a:ext cx="2503371" cy="331295"/>
          </a:xfrm>
          <a:prstGeom prst="rect">
            <a:avLst/>
          </a:prstGeom>
        </p:spPr>
        <p:txBody>
          <a:bodyPr anchor="t" rtlCol="false" tIns="0" lIns="0" bIns="0" rIns="0">
            <a:spAutoFit/>
          </a:bodyPr>
          <a:lstStyle/>
          <a:p>
            <a:pPr algn="l">
              <a:lnSpc>
                <a:spcPts val="2494"/>
              </a:lnSpc>
            </a:pPr>
            <a:r>
              <a:rPr lang="en-US" sz="2469">
                <a:solidFill>
                  <a:srgbClr val="000000"/>
                </a:solidFill>
                <a:latin typeface="RoxboroughCF"/>
                <a:ea typeface="RoxboroughCF"/>
                <a:cs typeface="RoxboroughCF"/>
                <a:sym typeface="RoxboroughCF"/>
              </a:rPr>
              <a:t>22- 28 January </a:t>
            </a:r>
          </a:p>
        </p:txBody>
      </p:sp>
      <p:sp>
        <p:nvSpPr>
          <p:cNvPr name="TextBox 21" id="21"/>
          <p:cNvSpPr txBox="true"/>
          <p:nvPr/>
        </p:nvSpPr>
        <p:spPr>
          <a:xfrm rot="0">
            <a:off x="562714" y="392807"/>
            <a:ext cx="2022835"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Content Calendar</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sp>
        <p:nvSpPr>
          <p:cNvPr name="Freeform 3" id="3"/>
          <p:cNvSpPr/>
          <p:nvPr/>
        </p:nvSpPr>
        <p:spPr>
          <a:xfrm flipH="false" flipV="false" rot="0">
            <a:off x="1093916" y="1539133"/>
            <a:ext cx="8504168" cy="5644641"/>
          </a:xfrm>
          <a:custGeom>
            <a:avLst/>
            <a:gdLst/>
            <a:ahLst/>
            <a:cxnLst/>
            <a:rect r="r" b="b" t="t" l="l"/>
            <a:pathLst>
              <a:path h="5644641" w="8504168">
                <a:moveTo>
                  <a:pt x="0" y="0"/>
                </a:moveTo>
                <a:lnTo>
                  <a:pt x="8504168" y="0"/>
                </a:lnTo>
                <a:lnTo>
                  <a:pt x="8504168" y="5644642"/>
                </a:lnTo>
                <a:lnTo>
                  <a:pt x="0" y="5644642"/>
                </a:lnTo>
                <a:lnTo>
                  <a:pt x="0" y="0"/>
                </a:lnTo>
                <a:close/>
              </a:path>
            </a:pathLst>
          </a:custGeom>
          <a:blipFill>
            <a:blip r:embed="rId3"/>
            <a:stretch>
              <a:fillRect l="0" t="0" r="0" b="0"/>
            </a:stretch>
          </a:blipFill>
        </p:spPr>
      </p:sp>
      <p:sp>
        <p:nvSpPr>
          <p:cNvPr name="Freeform 4" id="4"/>
          <p:cNvSpPr/>
          <p:nvPr/>
        </p:nvSpPr>
        <p:spPr>
          <a:xfrm flipH="false" flipV="false" rot="0">
            <a:off x="6978615" y="4857008"/>
            <a:ext cx="3499311" cy="2326767"/>
          </a:xfrm>
          <a:custGeom>
            <a:avLst/>
            <a:gdLst/>
            <a:ahLst/>
            <a:cxnLst/>
            <a:rect r="r" b="b" t="t" l="l"/>
            <a:pathLst>
              <a:path h="2326767" w="3499311">
                <a:moveTo>
                  <a:pt x="0" y="0"/>
                </a:moveTo>
                <a:lnTo>
                  <a:pt x="3499311" y="0"/>
                </a:lnTo>
                <a:lnTo>
                  <a:pt x="3499311" y="2326767"/>
                </a:lnTo>
                <a:lnTo>
                  <a:pt x="0" y="2326767"/>
                </a:lnTo>
                <a:lnTo>
                  <a:pt x="0" y="0"/>
                </a:lnTo>
                <a:close/>
              </a:path>
            </a:pathLst>
          </a:custGeom>
          <a:blipFill>
            <a:blip r:embed="rId4"/>
            <a:stretch>
              <a:fillRect l="0" t="0" r="0" b="0"/>
            </a:stretch>
          </a:blipFill>
        </p:spPr>
      </p:sp>
      <p:sp>
        <p:nvSpPr>
          <p:cNvPr name="TextBox 5" id="5"/>
          <p:cNvSpPr txBox="true"/>
          <p:nvPr/>
        </p:nvSpPr>
        <p:spPr>
          <a:xfrm rot="0">
            <a:off x="286102" y="392807"/>
            <a:ext cx="2576059"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Content january insists</a:t>
            </a:r>
          </a:p>
        </p:txBody>
      </p:sp>
      <p:sp>
        <p:nvSpPr>
          <p:cNvPr name="TextBox 6" id="6"/>
          <p:cNvSpPr txBox="true"/>
          <p:nvPr/>
        </p:nvSpPr>
        <p:spPr>
          <a:xfrm rot="0">
            <a:off x="512588" y="1127514"/>
            <a:ext cx="2338419"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total fb breformance</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12" r="-1069" b="-1512"/>
            </a:stretch>
          </a:blipFill>
        </p:spPr>
      </p:sp>
      <p:sp>
        <p:nvSpPr>
          <p:cNvPr name="TextBox 3" id="3"/>
          <p:cNvSpPr txBox="true"/>
          <p:nvPr/>
        </p:nvSpPr>
        <p:spPr>
          <a:xfrm rot="0">
            <a:off x="1062000" y="905233"/>
            <a:ext cx="3747040" cy="1837128"/>
          </a:xfrm>
          <a:prstGeom prst="rect">
            <a:avLst/>
          </a:prstGeom>
        </p:spPr>
        <p:txBody>
          <a:bodyPr anchor="t" rtlCol="false" tIns="0" lIns="0" bIns="0" rIns="0">
            <a:spAutoFit/>
          </a:bodyPr>
          <a:lstStyle/>
          <a:p>
            <a:pPr algn="l">
              <a:lnSpc>
                <a:spcPts val="14965"/>
              </a:lnSpc>
            </a:pPr>
            <a:r>
              <a:rPr lang="en-US" sz="10689">
                <a:solidFill>
                  <a:srgbClr val="000000"/>
                </a:solidFill>
                <a:latin typeface="League Gothic"/>
                <a:ea typeface="League Gothic"/>
                <a:cs typeface="League Gothic"/>
                <a:sym typeface="League Gothic"/>
              </a:rPr>
              <a:t>OUR PLAN</a:t>
            </a:r>
          </a:p>
        </p:txBody>
      </p:sp>
      <p:grpSp>
        <p:nvGrpSpPr>
          <p:cNvPr name="Group 4" id="4"/>
          <p:cNvGrpSpPr/>
          <p:nvPr/>
        </p:nvGrpSpPr>
        <p:grpSpPr>
          <a:xfrm rot="-211442">
            <a:off x="2285421" y="2312745"/>
            <a:ext cx="2394696" cy="525796"/>
            <a:chOff x="0" y="0"/>
            <a:chExt cx="1782762" cy="391436"/>
          </a:xfrm>
        </p:grpSpPr>
        <p:sp>
          <p:nvSpPr>
            <p:cNvPr name="Freeform 5" id="5"/>
            <p:cNvSpPr/>
            <p:nvPr/>
          </p:nvSpPr>
          <p:spPr>
            <a:xfrm flipH="false" flipV="false" rot="0">
              <a:off x="0" y="0"/>
              <a:ext cx="1782762" cy="391436"/>
            </a:xfrm>
            <a:custGeom>
              <a:avLst/>
              <a:gdLst/>
              <a:ahLst/>
              <a:cxnLst/>
              <a:rect r="r" b="b" t="t" l="l"/>
              <a:pathLst>
                <a:path h="391436" w="1782762">
                  <a:moveTo>
                    <a:pt x="195718" y="0"/>
                  </a:moveTo>
                  <a:lnTo>
                    <a:pt x="1587044" y="0"/>
                  </a:lnTo>
                  <a:cubicBezTo>
                    <a:pt x="1695136" y="0"/>
                    <a:pt x="1782762" y="87626"/>
                    <a:pt x="1782762" y="195718"/>
                  </a:cubicBezTo>
                  <a:lnTo>
                    <a:pt x="1782762" y="195718"/>
                  </a:lnTo>
                  <a:cubicBezTo>
                    <a:pt x="1782762" y="247625"/>
                    <a:pt x="1762142" y="297407"/>
                    <a:pt x="1725438" y="334111"/>
                  </a:cubicBezTo>
                  <a:cubicBezTo>
                    <a:pt x="1688733" y="370815"/>
                    <a:pt x="1638952" y="391436"/>
                    <a:pt x="1587044" y="391436"/>
                  </a:cubicBezTo>
                  <a:lnTo>
                    <a:pt x="195718" y="391436"/>
                  </a:lnTo>
                  <a:cubicBezTo>
                    <a:pt x="143810" y="391436"/>
                    <a:pt x="94029" y="370815"/>
                    <a:pt x="57324" y="334111"/>
                  </a:cubicBezTo>
                  <a:cubicBezTo>
                    <a:pt x="20620" y="297407"/>
                    <a:pt x="0" y="247625"/>
                    <a:pt x="0" y="195718"/>
                  </a:cubicBezTo>
                  <a:lnTo>
                    <a:pt x="0" y="195718"/>
                  </a:lnTo>
                  <a:cubicBezTo>
                    <a:pt x="0" y="143810"/>
                    <a:pt x="20620" y="94029"/>
                    <a:pt x="57324" y="57324"/>
                  </a:cubicBezTo>
                  <a:cubicBezTo>
                    <a:pt x="94029" y="20620"/>
                    <a:pt x="143810" y="0"/>
                    <a:pt x="195718" y="0"/>
                  </a:cubicBezTo>
                  <a:close/>
                </a:path>
              </a:pathLst>
            </a:custGeom>
            <a:solidFill>
              <a:srgbClr val="FE705D"/>
            </a:solidFill>
          </p:spPr>
        </p:sp>
        <p:sp>
          <p:nvSpPr>
            <p:cNvPr name="TextBox 6" id="6"/>
            <p:cNvSpPr txBox="true"/>
            <p:nvPr/>
          </p:nvSpPr>
          <p:spPr>
            <a:xfrm>
              <a:off x="0" y="-38100"/>
              <a:ext cx="1782762" cy="429536"/>
            </a:xfrm>
            <a:prstGeom prst="rect">
              <a:avLst/>
            </a:prstGeom>
          </p:spPr>
          <p:txBody>
            <a:bodyPr anchor="ctr" rtlCol="false" tIns="52500" lIns="52500" bIns="52500" rIns="52500"/>
            <a:lstStyle/>
            <a:p>
              <a:pPr algn="ctr">
                <a:lnSpc>
                  <a:spcPts val="2025"/>
                </a:lnSpc>
              </a:pPr>
            </a:p>
          </p:txBody>
        </p:sp>
      </p:grpSp>
      <p:sp>
        <p:nvSpPr>
          <p:cNvPr name="Freeform 7" id="7"/>
          <p:cNvSpPr/>
          <p:nvPr/>
        </p:nvSpPr>
        <p:spPr>
          <a:xfrm flipH="false" flipV="false" rot="0">
            <a:off x="5560010" y="3039389"/>
            <a:ext cx="3903305" cy="3634953"/>
          </a:xfrm>
          <a:custGeom>
            <a:avLst/>
            <a:gdLst/>
            <a:ahLst/>
            <a:cxnLst/>
            <a:rect r="r" b="b" t="t" l="l"/>
            <a:pathLst>
              <a:path h="3634953" w="3903305">
                <a:moveTo>
                  <a:pt x="0" y="0"/>
                </a:moveTo>
                <a:lnTo>
                  <a:pt x="3903304" y="0"/>
                </a:lnTo>
                <a:lnTo>
                  <a:pt x="3903304" y="3634953"/>
                </a:lnTo>
                <a:lnTo>
                  <a:pt x="0" y="363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560010" y="1385364"/>
            <a:ext cx="3903305" cy="1654025"/>
          </a:xfrm>
          <a:custGeom>
            <a:avLst/>
            <a:gdLst/>
            <a:ahLst/>
            <a:cxnLst/>
            <a:rect r="r" b="b" t="t" l="l"/>
            <a:pathLst>
              <a:path h="1654025" w="3903305">
                <a:moveTo>
                  <a:pt x="0" y="0"/>
                </a:moveTo>
                <a:lnTo>
                  <a:pt x="3903304" y="0"/>
                </a:lnTo>
                <a:lnTo>
                  <a:pt x="3903304" y="1654025"/>
                </a:lnTo>
                <a:lnTo>
                  <a:pt x="0" y="1654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852552" y="5073479"/>
            <a:ext cx="500735" cy="506808"/>
          </a:xfrm>
          <a:custGeom>
            <a:avLst/>
            <a:gdLst/>
            <a:ahLst/>
            <a:cxnLst/>
            <a:rect r="r" b="b" t="t" l="l"/>
            <a:pathLst>
              <a:path h="506808" w="500735">
                <a:moveTo>
                  <a:pt x="0" y="0"/>
                </a:moveTo>
                <a:lnTo>
                  <a:pt x="500735" y="0"/>
                </a:lnTo>
                <a:lnTo>
                  <a:pt x="500735" y="506808"/>
                </a:lnTo>
                <a:lnTo>
                  <a:pt x="0" y="506808"/>
                </a:lnTo>
                <a:lnTo>
                  <a:pt x="0" y="0"/>
                </a:lnTo>
                <a:close/>
              </a:path>
            </a:pathLst>
          </a:custGeom>
          <a:blipFill>
            <a:blip r:embed="rId7">
              <a:extLst>
                <a:ext uri="{96DAC541-7B7A-43D3-8B79-37D633B846F1}">
                  <asvg:svgBlip xmlns:asvg="http://schemas.microsoft.com/office/drawing/2016/SVG/main" r:embed="rId8"/>
                </a:ext>
              </a:extLst>
            </a:blip>
            <a:stretch>
              <a:fillRect l="-122527" t="0" r="0" b="-112440"/>
            </a:stretch>
          </a:blipFill>
        </p:spPr>
      </p:sp>
      <p:sp>
        <p:nvSpPr>
          <p:cNvPr name="Freeform 10" id="10"/>
          <p:cNvSpPr/>
          <p:nvPr/>
        </p:nvSpPr>
        <p:spPr>
          <a:xfrm flipH="false" flipV="false" rot="0">
            <a:off x="8739694" y="4157375"/>
            <a:ext cx="403534" cy="408429"/>
          </a:xfrm>
          <a:custGeom>
            <a:avLst/>
            <a:gdLst/>
            <a:ahLst/>
            <a:cxnLst/>
            <a:rect r="r" b="b" t="t" l="l"/>
            <a:pathLst>
              <a:path h="408429" w="403534">
                <a:moveTo>
                  <a:pt x="0" y="0"/>
                </a:moveTo>
                <a:lnTo>
                  <a:pt x="403534" y="0"/>
                </a:lnTo>
                <a:lnTo>
                  <a:pt x="403534" y="408429"/>
                </a:lnTo>
                <a:lnTo>
                  <a:pt x="0" y="408429"/>
                </a:lnTo>
                <a:lnTo>
                  <a:pt x="0" y="0"/>
                </a:lnTo>
                <a:close/>
              </a:path>
            </a:pathLst>
          </a:custGeom>
          <a:blipFill>
            <a:blip r:embed="rId7">
              <a:extLst>
                <a:ext uri="{96DAC541-7B7A-43D3-8B79-37D633B846F1}">
                  <asvg:svgBlip xmlns:asvg="http://schemas.microsoft.com/office/drawing/2016/SVG/main" r:embed="rId8"/>
                </a:ext>
              </a:extLst>
            </a:blip>
            <a:stretch>
              <a:fillRect l="-122527" t="0" r="0" b="-112440"/>
            </a:stretch>
          </a:blipFill>
        </p:spPr>
      </p:sp>
      <p:sp>
        <p:nvSpPr>
          <p:cNvPr name="Freeform 11" id="11"/>
          <p:cNvSpPr/>
          <p:nvPr/>
        </p:nvSpPr>
        <p:spPr>
          <a:xfrm flipH="false" flipV="false" rot="-766962">
            <a:off x="4859709" y="3124171"/>
            <a:ext cx="1350546" cy="1293147"/>
          </a:xfrm>
          <a:custGeom>
            <a:avLst/>
            <a:gdLst/>
            <a:ahLst/>
            <a:cxnLst/>
            <a:rect r="r" b="b" t="t" l="l"/>
            <a:pathLst>
              <a:path h="1293147" w="1350546">
                <a:moveTo>
                  <a:pt x="0" y="0"/>
                </a:moveTo>
                <a:lnTo>
                  <a:pt x="1350546" y="0"/>
                </a:lnTo>
                <a:lnTo>
                  <a:pt x="1350546" y="1293147"/>
                </a:lnTo>
                <a:lnTo>
                  <a:pt x="0" y="1293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8384902" y="2732424"/>
            <a:ext cx="901447" cy="903706"/>
          </a:xfrm>
          <a:custGeom>
            <a:avLst/>
            <a:gdLst/>
            <a:ahLst/>
            <a:cxnLst/>
            <a:rect r="r" b="b" t="t" l="l"/>
            <a:pathLst>
              <a:path h="903706" w="901447">
                <a:moveTo>
                  <a:pt x="0" y="0"/>
                </a:moveTo>
                <a:lnTo>
                  <a:pt x="901446" y="0"/>
                </a:lnTo>
                <a:lnTo>
                  <a:pt x="901446" y="903707"/>
                </a:lnTo>
                <a:lnTo>
                  <a:pt x="0" y="9037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3" id="13"/>
          <p:cNvGrpSpPr/>
          <p:nvPr/>
        </p:nvGrpSpPr>
        <p:grpSpPr>
          <a:xfrm rot="0">
            <a:off x="1062000" y="3029546"/>
            <a:ext cx="399038" cy="39903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B3A9"/>
            </a:solidFill>
          </p:spPr>
        </p:sp>
        <p:sp>
          <p:nvSpPr>
            <p:cNvPr name="TextBox 15" id="15"/>
            <p:cNvSpPr txBox="true"/>
            <p:nvPr/>
          </p:nvSpPr>
          <p:spPr>
            <a:xfrm>
              <a:off x="76200" y="38100"/>
              <a:ext cx="660400" cy="698500"/>
            </a:xfrm>
            <a:prstGeom prst="rect">
              <a:avLst/>
            </a:prstGeom>
          </p:spPr>
          <p:txBody>
            <a:bodyPr anchor="ctr" rtlCol="false" tIns="52500" lIns="52500" bIns="52500" rIns="52500"/>
            <a:lstStyle/>
            <a:p>
              <a:pPr algn="ctr">
                <a:lnSpc>
                  <a:spcPts val="2025"/>
                </a:lnSpc>
              </a:pPr>
            </a:p>
          </p:txBody>
        </p:sp>
      </p:grpSp>
      <p:grpSp>
        <p:nvGrpSpPr>
          <p:cNvPr name="Group 16" id="16"/>
          <p:cNvGrpSpPr/>
          <p:nvPr/>
        </p:nvGrpSpPr>
        <p:grpSpPr>
          <a:xfrm rot="0">
            <a:off x="1062000" y="3571225"/>
            <a:ext cx="399038" cy="39903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B3A9"/>
            </a:solidFill>
          </p:spPr>
        </p:sp>
        <p:sp>
          <p:nvSpPr>
            <p:cNvPr name="TextBox 18" id="18"/>
            <p:cNvSpPr txBox="true"/>
            <p:nvPr/>
          </p:nvSpPr>
          <p:spPr>
            <a:xfrm>
              <a:off x="76200" y="38100"/>
              <a:ext cx="660400" cy="698500"/>
            </a:xfrm>
            <a:prstGeom prst="rect">
              <a:avLst/>
            </a:prstGeom>
          </p:spPr>
          <p:txBody>
            <a:bodyPr anchor="ctr" rtlCol="false" tIns="52500" lIns="52500" bIns="52500" rIns="52500"/>
            <a:lstStyle/>
            <a:p>
              <a:pPr algn="ctr">
                <a:lnSpc>
                  <a:spcPts val="2025"/>
                </a:lnSpc>
              </a:pPr>
            </a:p>
          </p:txBody>
        </p:sp>
      </p:grpSp>
      <p:grpSp>
        <p:nvGrpSpPr>
          <p:cNvPr name="Group 19" id="19"/>
          <p:cNvGrpSpPr/>
          <p:nvPr/>
        </p:nvGrpSpPr>
        <p:grpSpPr>
          <a:xfrm rot="0">
            <a:off x="1062000" y="4111639"/>
            <a:ext cx="399038" cy="39903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B3A9"/>
            </a:solidFill>
          </p:spPr>
        </p:sp>
        <p:sp>
          <p:nvSpPr>
            <p:cNvPr name="TextBox 21" id="21"/>
            <p:cNvSpPr txBox="true"/>
            <p:nvPr/>
          </p:nvSpPr>
          <p:spPr>
            <a:xfrm>
              <a:off x="76200" y="38100"/>
              <a:ext cx="660400" cy="698500"/>
            </a:xfrm>
            <a:prstGeom prst="rect">
              <a:avLst/>
            </a:prstGeom>
          </p:spPr>
          <p:txBody>
            <a:bodyPr anchor="ctr" rtlCol="false" tIns="52500" lIns="52500" bIns="52500" rIns="52500"/>
            <a:lstStyle/>
            <a:p>
              <a:pPr algn="ctr">
                <a:lnSpc>
                  <a:spcPts val="2025"/>
                </a:lnSpc>
              </a:pPr>
            </a:p>
          </p:txBody>
        </p:sp>
      </p:grpSp>
      <p:grpSp>
        <p:nvGrpSpPr>
          <p:cNvPr name="Group 22" id="22"/>
          <p:cNvGrpSpPr/>
          <p:nvPr/>
        </p:nvGrpSpPr>
        <p:grpSpPr>
          <a:xfrm rot="0">
            <a:off x="1062000" y="4652052"/>
            <a:ext cx="399038" cy="39903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B3A9"/>
            </a:solidFill>
          </p:spPr>
        </p:sp>
        <p:sp>
          <p:nvSpPr>
            <p:cNvPr name="TextBox 24" id="24"/>
            <p:cNvSpPr txBox="true"/>
            <p:nvPr/>
          </p:nvSpPr>
          <p:spPr>
            <a:xfrm>
              <a:off x="76200" y="38100"/>
              <a:ext cx="660400" cy="698500"/>
            </a:xfrm>
            <a:prstGeom prst="rect">
              <a:avLst/>
            </a:prstGeom>
          </p:spPr>
          <p:txBody>
            <a:bodyPr anchor="ctr" rtlCol="false" tIns="52500" lIns="52500" bIns="52500" rIns="52500"/>
            <a:lstStyle/>
            <a:p>
              <a:pPr algn="ctr">
                <a:lnSpc>
                  <a:spcPts val="2025"/>
                </a:lnSpc>
              </a:pPr>
            </a:p>
          </p:txBody>
        </p:sp>
      </p:grpSp>
      <p:grpSp>
        <p:nvGrpSpPr>
          <p:cNvPr name="Group 25" id="25"/>
          <p:cNvGrpSpPr/>
          <p:nvPr/>
        </p:nvGrpSpPr>
        <p:grpSpPr>
          <a:xfrm rot="0">
            <a:off x="1062000" y="5192466"/>
            <a:ext cx="399038" cy="39903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B3A9"/>
            </a:solidFill>
          </p:spPr>
        </p:sp>
        <p:sp>
          <p:nvSpPr>
            <p:cNvPr name="TextBox 27" id="27"/>
            <p:cNvSpPr txBox="true"/>
            <p:nvPr/>
          </p:nvSpPr>
          <p:spPr>
            <a:xfrm>
              <a:off x="76200" y="38100"/>
              <a:ext cx="660400" cy="698500"/>
            </a:xfrm>
            <a:prstGeom prst="rect">
              <a:avLst/>
            </a:prstGeom>
          </p:spPr>
          <p:txBody>
            <a:bodyPr anchor="ctr" rtlCol="false" tIns="52500" lIns="52500" bIns="52500" rIns="52500"/>
            <a:lstStyle/>
            <a:p>
              <a:pPr algn="ctr">
                <a:lnSpc>
                  <a:spcPts val="2025"/>
                </a:lnSpc>
              </a:pPr>
            </a:p>
          </p:txBody>
        </p:sp>
      </p:grpSp>
      <p:grpSp>
        <p:nvGrpSpPr>
          <p:cNvPr name="Group 28" id="28"/>
          <p:cNvGrpSpPr/>
          <p:nvPr/>
        </p:nvGrpSpPr>
        <p:grpSpPr>
          <a:xfrm rot="0">
            <a:off x="1062000" y="5732879"/>
            <a:ext cx="399038" cy="39903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B3A9"/>
            </a:solidFill>
          </p:spPr>
        </p:sp>
        <p:sp>
          <p:nvSpPr>
            <p:cNvPr name="TextBox 30" id="30"/>
            <p:cNvSpPr txBox="true"/>
            <p:nvPr/>
          </p:nvSpPr>
          <p:spPr>
            <a:xfrm>
              <a:off x="76200" y="38100"/>
              <a:ext cx="660400" cy="698500"/>
            </a:xfrm>
            <a:prstGeom prst="rect">
              <a:avLst/>
            </a:prstGeom>
          </p:spPr>
          <p:txBody>
            <a:bodyPr anchor="ctr" rtlCol="false" tIns="52500" lIns="52500" bIns="52500" rIns="52500"/>
            <a:lstStyle/>
            <a:p>
              <a:pPr algn="ctr">
                <a:lnSpc>
                  <a:spcPts val="2025"/>
                </a:lnSpc>
              </a:pPr>
            </a:p>
          </p:txBody>
        </p:sp>
      </p:grpSp>
      <p:grpSp>
        <p:nvGrpSpPr>
          <p:cNvPr name="Group 31" id="31"/>
          <p:cNvGrpSpPr/>
          <p:nvPr/>
        </p:nvGrpSpPr>
        <p:grpSpPr>
          <a:xfrm rot="0">
            <a:off x="1062000" y="6269730"/>
            <a:ext cx="399038" cy="39903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B3A9"/>
            </a:solidFill>
          </p:spPr>
        </p:sp>
        <p:sp>
          <p:nvSpPr>
            <p:cNvPr name="TextBox 33" id="33"/>
            <p:cNvSpPr txBox="true"/>
            <p:nvPr/>
          </p:nvSpPr>
          <p:spPr>
            <a:xfrm>
              <a:off x="76200" y="38100"/>
              <a:ext cx="660400" cy="698500"/>
            </a:xfrm>
            <a:prstGeom prst="rect">
              <a:avLst/>
            </a:prstGeom>
          </p:spPr>
          <p:txBody>
            <a:bodyPr anchor="ctr" rtlCol="false" tIns="52500" lIns="52500" bIns="52500" rIns="52500"/>
            <a:lstStyle/>
            <a:p>
              <a:pPr algn="ctr">
                <a:lnSpc>
                  <a:spcPts val="2025"/>
                </a:lnSpc>
              </a:pPr>
            </a:p>
          </p:txBody>
        </p:sp>
      </p:grpSp>
      <p:grpSp>
        <p:nvGrpSpPr>
          <p:cNvPr name="Group 34" id="34"/>
          <p:cNvGrpSpPr/>
          <p:nvPr/>
        </p:nvGrpSpPr>
        <p:grpSpPr>
          <a:xfrm rot="0">
            <a:off x="-1149068" y="7186217"/>
            <a:ext cx="12990137" cy="1294482"/>
            <a:chOff x="0" y="0"/>
            <a:chExt cx="4655372" cy="463913"/>
          </a:xfrm>
        </p:grpSpPr>
        <p:sp>
          <p:nvSpPr>
            <p:cNvPr name="Freeform 35" id="35"/>
            <p:cNvSpPr/>
            <p:nvPr/>
          </p:nvSpPr>
          <p:spPr>
            <a:xfrm flipH="false" flipV="false" rot="0">
              <a:off x="0" y="0"/>
              <a:ext cx="4655372" cy="463913"/>
            </a:xfrm>
            <a:custGeom>
              <a:avLst/>
              <a:gdLst/>
              <a:ahLst/>
              <a:cxnLst/>
              <a:rect r="r" b="b" t="t" l="l"/>
              <a:pathLst>
                <a:path h="463913" w="4655372">
                  <a:moveTo>
                    <a:pt x="0" y="0"/>
                  </a:moveTo>
                  <a:lnTo>
                    <a:pt x="4655372" y="0"/>
                  </a:lnTo>
                  <a:lnTo>
                    <a:pt x="4655372" y="463913"/>
                  </a:lnTo>
                  <a:lnTo>
                    <a:pt x="0" y="463913"/>
                  </a:lnTo>
                  <a:close/>
                </a:path>
              </a:pathLst>
            </a:custGeom>
            <a:solidFill>
              <a:srgbClr val="A4A559"/>
            </a:solidFill>
          </p:spPr>
        </p:sp>
        <p:sp>
          <p:nvSpPr>
            <p:cNvPr name="TextBox 36" id="36"/>
            <p:cNvSpPr txBox="true"/>
            <p:nvPr/>
          </p:nvSpPr>
          <p:spPr>
            <a:xfrm>
              <a:off x="0" y="-38100"/>
              <a:ext cx="4655372" cy="502013"/>
            </a:xfrm>
            <a:prstGeom prst="rect">
              <a:avLst/>
            </a:prstGeom>
          </p:spPr>
          <p:txBody>
            <a:bodyPr anchor="ctr" rtlCol="false" tIns="52500" lIns="52500" bIns="52500" rIns="52500"/>
            <a:lstStyle/>
            <a:p>
              <a:pPr algn="ctr">
                <a:lnSpc>
                  <a:spcPts val="2025"/>
                </a:lnSpc>
              </a:pPr>
            </a:p>
          </p:txBody>
        </p:sp>
      </p:grpSp>
      <p:sp>
        <p:nvSpPr>
          <p:cNvPr name="TextBox 37" id="37"/>
          <p:cNvSpPr txBox="true"/>
          <p:nvPr/>
        </p:nvSpPr>
        <p:spPr>
          <a:xfrm rot="0">
            <a:off x="8384902" y="718219"/>
            <a:ext cx="1045002" cy="344177"/>
          </a:xfrm>
          <a:prstGeom prst="rect">
            <a:avLst/>
          </a:prstGeom>
        </p:spPr>
        <p:txBody>
          <a:bodyPr anchor="t" rtlCol="false" tIns="0" lIns="0" bIns="0" rIns="0">
            <a:spAutoFit/>
          </a:bodyPr>
          <a:lstStyle/>
          <a:p>
            <a:pPr algn="r">
              <a:lnSpc>
                <a:spcPts val="2731"/>
              </a:lnSpc>
            </a:pPr>
            <a:r>
              <a:rPr lang="en-US" sz="1950">
                <a:solidFill>
                  <a:srgbClr val="000000"/>
                </a:solidFill>
                <a:latin typeface="Montserrat"/>
                <a:ea typeface="Montserrat"/>
                <a:cs typeface="Montserrat"/>
                <a:sym typeface="Montserrat"/>
              </a:rPr>
              <a:t>2023</a:t>
            </a:r>
          </a:p>
        </p:txBody>
      </p:sp>
      <p:sp>
        <p:nvSpPr>
          <p:cNvPr name="Freeform 38" id="38"/>
          <p:cNvSpPr/>
          <p:nvPr/>
        </p:nvSpPr>
        <p:spPr>
          <a:xfrm flipH="false" flipV="false" rot="0">
            <a:off x="8231849" y="797116"/>
            <a:ext cx="487259" cy="233884"/>
          </a:xfrm>
          <a:custGeom>
            <a:avLst/>
            <a:gdLst/>
            <a:ahLst/>
            <a:cxnLst/>
            <a:rect r="r" b="b" t="t" l="l"/>
            <a:pathLst>
              <a:path h="233884" w="487259">
                <a:moveTo>
                  <a:pt x="0" y="0"/>
                </a:moveTo>
                <a:lnTo>
                  <a:pt x="487259" y="0"/>
                </a:lnTo>
                <a:lnTo>
                  <a:pt x="487259" y="233884"/>
                </a:lnTo>
                <a:lnTo>
                  <a:pt x="0" y="2338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9" id="39"/>
          <p:cNvSpPr/>
          <p:nvPr/>
        </p:nvSpPr>
        <p:spPr>
          <a:xfrm flipH="false" flipV="false" rot="0">
            <a:off x="6102919" y="997874"/>
            <a:ext cx="1891165" cy="1861397"/>
          </a:xfrm>
          <a:custGeom>
            <a:avLst/>
            <a:gdLst/>
            <a:ahLst/>
            <a:cxnLst/>
            <a:rect r="r" b="b" t="t" l="l"/>
            <a:pathLst>
              <a:path h="1861397" w="1891165">
                <a:moveTo>
                  <a:pt x="0" y="0"/>
                </a:moveTo>
                <a:lnTo>
                  <a:pt x="1891166" y="0"/>
                </a:lnTo>
                <a:lnTo>
                  <a:pt x="1891166" y="1861397"/>
                </a:lnTo>
                <a:lnTo>
                  <a:pt x="0" y="1861397"/>
                </a:lnTo>
                <a:lnTo>
                  <a:pt x="0" y="0"/>
                </a:lnTo>
                <a:close/>
              </a:path>
            </a:pathLst>
          </a:custGeom>
          <a:blipFill>
            <a:blip r:embed="rId15"/>
            <a:stretch>
              <a:fillRect l="0" t="0" r="0" b="0"/>
            </a:stretch>
          </a:blipFill>
        </p:spPr>
      </p:sp>
      <p:sp>
        <p:nvSpPr>
          <p:cNvPr name="TextBox 40" id="40"/>
          <p:cNvSpPr txBox="true"/>
          <p:nvPr/>
        </p:nvSpPr>
        <p:spPr>
          <a:xfrm rot="-211442">
            <a:off x="2406006" y="2260027"/>
            <a:ext cx="2148843" cy="555175"/>
          </a:xfrm>
          <a:prstGeom prst="rect">
            <a:avLst/>
          </a:prstGeom>
        </p:spPr>
        <p:txBody>
          <a:bodyPr anchor="t" rtlCol="false" tIns="0" lIns="0" bIns="0" rIns="0">
            <a:spAutoFit/>
          </a:bodyPr>
          <a:lstStyle/>
          <a:p>
            <a:pPr algn="ctr">
              <a:lnSpc>
                <a:spcPts val="4419"/>
              </a:lnSpc>
            </a:pPr>
            <a:r>
              <a:rPr lang="en-US" sz="3157">
                <a:solidFill>
                  <a:srgbClr val="000000"/>
                </a:solidFill>
                <a:latin typeface="Glacial Indifference"/>
                <a:ea typeface="Glacial Indifference"/>
                <a:cs typeface="Glacial Indifference"/>
                <a:sym typeface="Glacial Indifference"/>
              </a:rPr>
              <a:t>CONTENTS</a:t>
            </a:r>
          </a:p>
        </p:txBody>
      </p:sp>
      <p:sp>
        <p:nvSpPr>
          <p:cNvPr name="TextBox 41" id="41"/>
          <p:cNvSpPr txBox="true"/>
          <p:nvPr/>
        </p:nvSpPr>
        <p:spPr>
          <a:xfrm rot="0">
            <a:off x="1062000" y="718219"/>
            <a:ext cx="2441251" cy="343491"/>
          </a:xfrm>
          <a:prstGeom prst="rect">
            <a:avLst/>
          </a:prstGeom>
        </p:spPr>
        <p:txBody>
          <a:bodyPr anchor="t" rtlCol="false" tIns="0" lIns="0" bIns="0" rIns="0">
            <a:spAutoFit/>
          </a:bodyPr>
          <a:lstStyle/>
          <a:p>
            <a:pPr algn="l">
              <a:lnSpc>
                <a:spcPts val="2731"/>
              </a:lnSpc>
            </a:pPr>
            <a:r>
              <a:rPr lang="en-US" sz="1950">
                <a:solidFill>
                  <a:srgbClr val="000000"/>
                </a:solidFill>
                <a:latin typeface="Montserrat"/>
                <a:ea typeface="Montserrat"/>
                <a:cs typeface="Montserrat"/>
                <a:sym typeface="Montserrat"/>
              </a:rPr>
              <a:t>STUDIO SHODWE</a:t>
            </a:r>
          </a:p>
        </p:txBody>
      </p:sp>
      <p:sp>
        <p:nvSpPr>
          <p:cNvPr name="TextBox 42" id="42"/>
          <p:cNvSpPr txBox="true"/>
          <p:nvPr/>
        </p:nvSpPr>
        <p:spPr>
          <a:xfrm rot="0">
            <a:off x="1081087" y="3072672"/>
            <a:ext cx="360864" cy="284210"/>
          </a:xfrm>
          <a:prstGeom prst="rect">
            <a:avLst/>
          </a:prstGeom>
        </p:spPr>
        <p:txBody>
          <a:bodyPr anchor="t" rtlCol="false" tIns="0" lIns="0" bIns="0" rIns="0">
            <a:spAutoFit/>
          </a:bodyPr>
          <a:lstStyle/>
          <a:p>
            <a:pPr algn="ctr">
              <a:lnSpc>
                <a:spcPts val="2366"/>
              </a:lnSpc>
            </a:pPr>
            <a:r>
              <a:rPr lang="en-US" sz="1690">
                <a:solidFill>
                  <a:srgbClr val="000000"/>
                </a:solidFill>
                <a:latin typeface="Montserrat"/>
                <a:ea typeface="Montserrat"/>
                <a:cs typeface="Montserrat"/>
                <a:sym typeface="Montserrat"/>
              </a:rPr>
              <a:t>03</a:t>
            </a:r>
          </a:p>
        </p:txBody>
      </p:sp>
      <p:sp>
        <p:nvSpPr>
          <p:cNvPr name="TextBox 43" id="43"/>
          <p:cNvSpPr txBox="true"/>
          <p:nvPr/>
        </p:nvSpPr>
        <p:spPr>
          <a:xfrm rot="0">
            <a:off x="1081087" y="3614352"/>
            <a:ext cx="360864" cy="284210"/>
          </a:xfrm>
          <a:prstGeom prst="rect">
            <a:avLst/>
          </a:prstGeom>
        </p:spPr>
        <p:txBody>
          <a:bodyPr anchor="t" rtlCol="false" tIns="0" lIns="0" bIns="0" rIns="0">
            <a:spAutoFit/>
          </a:bodyPr>
          <a:lstStyle/>
          <a:p>
            <a:pPr algn="ctr">
              <a:lnSpc>
                <a:spcPts val="2366"/>
              </a:lnSpc>
            </a:pPr>
            <a:r>
              <a:rPr lang="en-US" sz="1690">
                <a:solidFill>
                  <a:srgbClr val="000000"/>
                </a:solidFill>
                <a:latin typeface="Montserrat"/>
                <a:ea typeface="Montserrat"/>
                <a:cs typeface="Montserrat"/>
                <a:sym typeface="Montserrat"/>
              </a:rPr>
              <a:t>04</a:t>
            </a:r>
          </a:p>
        </p:txBody>
      </p:sp>
      <p:sp>
        <p:nvSpPr>
          <p:cNvPr name="TextBox 44" id="44"/>
          <p:cNvSpPr txBox="true"/>
          <p:nvPr/>
        </p:nvSpPr>
        <p:spPr>
          <a:xfrm rot="0">
            <a:off x="1081087" y="4154765"/>
            <a:ext cx="360864" cy="284210"/>
          </a:xfrm>
          <a:prstGeom prst="rect">
            <a:avLst/>
          </a:prstGeom>
        </p:spPr>
        <p:txBody>
          <a:bodyPr anchor="t" rtlCol="false" tIns="0" lIns="0" bIns="0" rIns="0">
            <a:spAutoFit/>
          </a:bodyPr>
          <a:lstStyle/>
          <a:p>
            <a:pPr algn="ctr">
              <a:lnSpc>
                <a:spcPts val="2366"/>
              </a:lnSpc>
            </a:pPr>
            <a:r>
              <a:rPr lang="en-US" sz="1690">
                <a:solidFill>
                  <a:srgbClr val="000000"/>
                </a:solidFill>
                <a:latin typeface="Montserrat"/>
                <a:ea typeface="Montserrat"/>
                <a:cs typeface="Montserrat"/>
                <a:sym typeface="Montserrat"/>
              </a:rPr>
              <a:t>05</a:t>
            </a:r>
          </a:p>
        </p:txBody>
      </p:sp>
      <p:sp>
        <p:nvSpPr>
          <p:cNvPr name="TextBox 45" id="45"/>
          <p:cNvSpPr txBox="true"/>
          <p:nvPr/>
        </p:nvSpPr>
        <p:spPr>
          <a:xfrm rot="0">
            <a:off x="1081087" y="4698665"/>
            <a:ext cx="360864" cy="284210"/>
          </a:xfrm>
          <a:prstGeom prst="rect">
            <a:avLst/>
          </a:prstGeom>
        </p:spPr>
        <p:txBody>
          <a:bodyPr anchor="t" rtlCol="false" tIns="0" lIns="0" bIns="0" rIns="0">
            <a:spAutoFit/>
          </a:bodyPr>
          <a:lstStyle/>
          <a:p>
            <a:pPr algn="ctr">
              <a:lnSpc>
                <a:spcPts val="2366"/>
              </a:lnSpc>
            </a:pPr>
            <a:r>
              <a:rPr lang="en-US" sz="1690">
                <a:solidFill>
                  <a:srgbClr val="000000"/>
                </a:solidFill>
                <a:latin typeface="Montserrat"/>
                <a:ea typeface="Montserrat"/>
                <a:cs typeface="Montserrat"/>
                <a:sym typeface="Montserrat"/>
              </a:rPr>
              <a:t>06</a:t>
            </a:r>
          </a:p>
        </p:txBody>
      </p:sp>
      <p:sp>
        <p:nvSpPr>
          <p:cNvPr name="TextBox 46" id="46"/>
          <p:cNvSpPr txBox="true"/>
          <p:nvPr/>
        </p:nvSpPr>
        <p:spPr>
          <a:xfrm rot="0">
            <a:off x="1081087" y="5235592"/>
            <a:ext cx="360864" cy="284210"/>
          </a:xfrm>
          <a:prstGeom prst="rect">
            <a:avLst/>
          </a:prstGeom>
        </p:spPr>
        <p:txBody>
          <a:bodyPr anchor="t" rtlCol="false" tIns="0" lIns="0" bIns="0" rIns="0">
            <a:spAutoFit/>
          </a:bodyPr>
          <a:lstStyle/>
          <a:p>
            <a:pPr algn="ctr">
              <a:lnSpc>
                <a:spcPts val="2366"/>
              </a:lnSpc>
            </a:pPr>
            <a:r>
              <a:rPr lang="en-US" sz="1690">
                <a:solidFill>
                  <a:srgbClr val="000000"/>
                </a:solidFill>
                <a:latin typeface="Montserrat"/>
                <a:ea typeface="Montserrat"/>
                <a:cs typeface="Montserrat"/>
                <a:sym typeface="Montserrat"/>
              </a:rPr>
              <a:t>07</a:t>
            </a:r>
          </a:p>
        </p:txBody>
      </p:sp>
      <p:sp>
        <p:nvSpPr>
          <p:cNvPr name="TextBox 47" id="47"/>
          <p:cNvSpPr txBox="true"/>
          <p:nvPr/>
        </p:nvSpPr>
        <p:spPr>
          <a:xfrm rot="0">
            <a:off x="1081087" y="5779491"/>
            <a:ext cx="360864" cy="284210"/>
          </a:xfrm>
          <a:prstGeom prst="rect">
            <a:avLst/>
          </a:prstGeom>
        </p:spPr>
        <p:txBody>
          <a:bodyPr anchor="t" rtlCol="false" tIns="0" lIns="0" bIns="0" rIns="0">
            <a:spAutoFit/>
          </a:bodyPr>
          <a:lstStyle/>
          <a:p>
            <a:pPr algn="ctr">
              <a:lnSpc>
                <a:spcPts val="2366"/>
              </a:lnSpc>
            </a:pPr>
            <a:r>
              <a:rPr lang="en-US" sz="1690">
                <a:solidFill>
                  <a:srgbClr val="000000"/>
                </a:solidFill>
                <a:latin typeface="Montserrat"/>
                <a:ea typeface="Montserrat"/>
                <a:cs typeface="Montserrat"/>
                <a:sym typeface="Montserrat"/>
              </a:rPr>
              <a:t>08</a:t>
            </a:r>
          </a:p>
        </p:txBody>
      </p:sp>
      <p:sp>
        <p:nvSpPr>
          <p:cNvPr name="TextBox 48" id="48"/>
          <p:cNvSpPr txBox="true"/>
          <p:nvPr/>
        </p:nvSpPr>
        <p:spPr>
          <a:xfrm rot="0">
            <a:off x="1081087" y="6319905"/>
            <a:ext cx="360864" cy="284210"/>
          </a:xfrm>
          <a:prstGeom prst="rect">
            <a:avLst/>
          </a:prstGeom>
        </p:spPr>
        <p:txBody>
          <a:bodyPr anchor="t" rtlCol="false" tIns="0" lIns="0" bIns="0" rIns="0">
            <a:spAutoFit/>
          </a:bodyPr>
          <a:lstStyle/>
          <a:p>
            <a:pPr algn="ctr">
              <a:lnSpc>
                <a:spcPts val="2366"/>
              </a:lnSpc>
            </a:pPr>
            <a:r>
              <a:rPr lang="en-US" sz="1690">
                <a:solidFill>
                  <a:srgbClr val="000000"/>
                </a:solidFill>
                <a:latin typeface="Montserrat"/>
                <a:ea typeface="Montserrat"/>
                <a:cs typeface="Montserrat"/>
                <a:sym typeface="Montserrat"/>
              </a:rPr>
              <a:t>09</a:t>
            </a:r>
          </a:p>
        </p:txBody>
      </p:sp>
      <p:sp>
        <p:nvSpPr>
          <p:cNvPr name="TextBox 49" id="49"/>
          <p:cNvSpPr txBox="true"/>
          <p:nvPr/>
        </p:nvSpPr>
        <p:spPr>
          <a:xfrm rot="0">
            <a:off x="1614619" y="3075938"/>
            <a:ext cx="2077591" cy="280944"/>
          </a:xfrm>
          <a:prstGeom prst="rect">
            <a:avLst/>
          </a:prstGeom>
        </p:spPr>
        <p:txBody>
          <a:bodyPr anchor="t" rtlCol="false" tIns="0" lIns="0" bIns="0" rIns="0">
            <a:spAutoFit/>
          </a:bodyPr>
          <a:lstStyle/>
          <a:p>
            <a:pPr algn="l">
              <a:lnSpc>
                <a:spcPts val="2366"/>
              </a:lnSpc>
            </a:pPr>
            <a:r>
              <a:rPr lang="en-US" sz="1690">
                <a:solidFill>
                  <a:srgbClr val="000000"/>
                </a:solidFill>
                <a:latin typeface="Montserrat"/>
                <a:ea typeface="Montserrat"/>
                <a:cs typeface="Montserrat"/>
                <a:sym typeface="Montserrat"/>
              </a:rPr>
              <a:t>TARGET WE WANT </a:t>
            </a:r>
          </a:p>
        </p:txBody>
      </p:sp>
      <p:sp>
        <p:nvSpPr>
          <p:cNvPr name="TextBox 50" id="50"/>
          <p:cNvSpPr txBox="true"/>
          <p:nvPr/>
        </p:nvSpPr>
        <p:spPr>
          <a:xfrm rot="0">
            <a:off x="1614619" y="3617618"/>
            <a:ext cx="2900528" cy="280944"/>
          </a:xfrm>
          <a:prstGeom prst="rect">
            <a:avLst/>
          </a:prstGeom>
        </p:spPr>
        <p:txBody>
          <a:bodyPr anchor="t" rtlCol="false" tIns="0" lIns="0" bIns="0" rIns="0">
            <a:spAutoFit/>
          </a:bodyPr>
          <a:lstStyle/>
          <a:p>
            <a:pPr algn="l">
              <a:lnSpc>
                <a:spcPts val="2366"/>
              </a:lnSpc>
            </a:pPr>
            <a:r>
              <a:rPr lang="en-US" sz="1690">
                <a:solidFill>
                  <a:srgbClr val="000000"/>
                </a:solidFill>
                <a:latin typeface="Montserrat"/>
                <a:ea typeface="Montserrat"/>
                <a:cs typeface="Montserrat"/>
                <a:sym typeface="Montserrat"/>
              </a:rPr>
              <a:t>CALNDER FOR JUNARY </a:t>
            </a:r>
          </a:p>
        </p:txBody>
      </p:sp>
      <p:sp>
        <p:nvSpPr>
          <p:cNvPr name="TextBox 51" id="51"/>
          <p:cNvSpPr txBox="true"/>
          <p:nvPr/>
        </p:nvSpPr>
        <p:spPr>
          <a:xfrm rot="0">
            <a:off x="1614619" y="4158032"/>
            <a:ext cx="2900528" cy="280944"/>
          </a:xfrm>
          <a:prstGeom prst="rect">
            <a:avLst/>
          </a:prstGeom>
        </p:spPr>
        <p:txBody>
          <a:bodyPr anchor="t" rtlCol="false" tIns="0" lIns="0" bIns="0" rIns="0">
            <a:spAutoFit/>
          </a:bodyPr>
          <a:lstStyle/>
          <a:p>
            <a:pPr algn="l">
              <a:lnSpc>
                <a:spcPts val="2366"/>
              </a:lnSpc>
            </a:pPr>
            <a:r>
              <a:rPr lang="en-US" sz="1690">
                <a:solidFill>
                  <a:srgbClr val="000000"/>
                </a:solidFill>
                <a:latin typeface="Montserrat"/>
                <a:ea typeface="Montserrat"/>
                <a:cs typeface="Montserrat"/>
                <a:sym typeface="Montserrat"/>
              </a:rPr>
              <a:t>INSIGTES ON FB </a:t>
            </a:r>
          </a:p>
        </p:txBody>
      </p:sp>
      <p:sp>
        <p:nvSpPr>
          <p:cNvPr name="TextBox 52" id="52"/>
          <p:cNvSpPr txBox="true"/>
          <p:nvPr/>
        </p:nvSpPr>
        <p:spPr>
          <a:xfrm rot="0">
            <a:off x="1614619" y="4701931"/>
            <a:ext cx="2900528" cy="280944"/>
          </a:xfrm>
          <a:prstGeom prst="rect">
            <a:avLst/>
          </a:prstGeom>
        </p:spPr>
        <p:txBody>
          <a:bodyPr anchor="t" rtlCol="false" tIns="0" lIns="0" bIns="0" rIns="0">
            <a:spAutoFit/>
          </a:bodyPr>
          <a:lstStyle/>
          <a:p>
            <a:pPr algn="l">
              <a:lnSpc>
                <a:spcPts val="2366"/>
              </a:lnSpc>
            </a:pPr>
            <a:r>
              <a:rPr lang="en-US" sz="1690">
                <a:solidFill>
                  <a:srgbClr val="000000"/>
                </a:solidFill>
                <a:latin typeface="Montserrat"/>
                <a:ea typeface="Montserrat"/>
                <a:cs typeface="Montserrat"/>
                <a:sym typeface="Montserrat"/>
              </a:rPr>
              <a:t>INSIGETS IN MSAGES &amp; FB</a:t>
            </a:r>
          </a:p>
        </p:txBody>
      </p:sp>
      <p:sp>
        <p:nvSpPr>
          <p:cNvPr name="TextBox 53" id="53"/>
          <p:cNvSpPr txBox="true"/>
          <p:nvPr/>
        </p:nvSpPr>
        <p:spPr>
          <a:xfrm rot="0">
            <a:off x="1614619" y="5235592"/>
            <a:ext cx="3169174" cy="280944"/>
          </a:xfrm>
          <a:prstGeom prst="rect">
            <a:avLst/>
          </a:prstGeom>
        </p:spPr>
        <p:txBody>
          <a:bodyPr anchor="t" rtlCol="false" tIns="0" lIns="0" bIns="0" rIns="0">
            <a:spAutoFit/>
          </a:bodyPr>
          <a:lstStyle/>
          <a:p>
            <a:pPr algn="l">
              <a:lnSpc>
                <a:spcPts val="2366"/>
              </a:lnSpc>
            </a:pPr>
            <a:r>
              <a:rPr lang="en-US" sz="1690">
                <a:solidFill>
                  <a:srgbClr val="000000"/>
                </a:solidFill>
                <a:latin typeface="Montserrat"/>
                <a:ea typeface="Montserrat"/>
                <a:cs typeface="Montserrat"/>
                <a:sym typeface="Montserrat"/>
              </a:rPr>
              <a:t>INSIGTS TO TIKTOK</a:t>
            </a:r>
          </a:p>
        </p:txBody>
      </p:sp>
      <p:sp>
        <p:nvSpPr>
          <p:cNvPr name="TextBox 54" id="54"/>
          <p:cNvSpPr txBox="true"/>
          <p:nvPr/>
        </p:nvSpPr>
        <p:spPr>
          <a:xfrm rot="0">
            <a:off x="1614619" y="5781124"/>
            <a:ext cx="3169174" cy="280944"/>
          </a:xfrm>
          <a:prstGeom prst="rect">
            <a:avLst/>
          </a:prstGeom>
        </p:spPr>
        <p:txBody>
          <a:bodyPr anchor="t" rtlCol="false" tIns="0" lIns="0" bIns="0" rIns="0">
            <a:spAutoFit/>
          </a:bodyPr>
          <a:lstStyle/>
          <a:p>
            <a:pPr algn="l">
              <a:lnSpc>
                <a:spcPts val="2366"/>
              </a:lnSpc>
            </a:pPr>
            <a:r>
              <a:rPr lang="en-US" sz="1690">
                <a:solidFill>
                  <a:srgbClr val="000000"/>
                </a:solidFill>
                <a:latin typeface="Montserrat"/>
                <a:ea typeface="Montserrat"/>
                <a:cs typeface="Montserrat"/>
                <a:sym typeface="Montserrat"/>
              </a:rPr>
              <a:t>EARNED ACHIEVEMENTS</a:t>
            </a:r>
          </a:p>
        </p:txBody>
      </p:sp>
      <p:sp>
        <p:nvSpPr>
          <p:cNvPr name="TextBox 55" id="55"/>
          <p:cNvSpPr txBox="true"/>
          <p:nvPr/>
        </p:nvSpPr>
        <p:spPr>
          <a:xfrm rot="0">
            <a:off x="1614619" y="6314489"/>
            <a:ext cx="2449319" cy="280944"/>
          </a:xfrm>
          <a:prstGeom prst="rect">
            <a:avLst/>
          </a:prstGeom>
        </p:spPr>
        <p:txBody>
          <a:bodyPr anchor="t" rtlCol="false" tIns="0" lIns="0" bIns="0" rIns="0">
            <a:spAutoFit/>
          </a:bodyPr>
          <a:lstStyle/>
          <a:p>
            <a:pPr algn="l">
              <a:lnSpc>
                <a:spcPts val="2366"/>
              </a:lnSpc>
            </a:pPr>
            <a:r>
              <a:rPr lang="en-US" sz="1690">
                <a:solidFill>
                  <a:srgbClr val="000000"/>
                </a:solidFill>
                <a:latin typeface="Montserrat"/>
                <a:ea typeface="Montserrat"/>
                <a:cs typeface="Montserrat"/>
                <a:sym typeface="Montserrat"/>
              </a:rPr>
              <a:t>TIKTOK TOP POST</a:t>
            </a:r>
          </a:p>
        </p:txBody>
      </p:sp>
    </p:spTree>
  </p:cSld>
  <p:clrMapOvr>
    <a:masterClrMapping/>
  </p:clrMapOvr>
  <p:transition spd="med">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sp>
        <p:nvSpPr>
          <p:cNvPr name="Freeform 3" id="3"/>
          <p:cNvSpPr/>
          <p:nvPr/>
        </p:nvSpPr>
        <p:spPr>
          <a:xfrm flipH="false" flipV="false" rot="0">
            <a:off x="968011" y="1607497"/>
            <a:ext cx="8967989" cy="5952503"/>
          </a:xfrm>
          <a:custGeom>
            <a:avLst/>
            <a:gdLst/>
            <a:ahLst/>
            <a:cxnLst/>
            <a:rect r="r" b="b" t="t" l="l"/>
            <a:pathLst>
              <a:path h="5952503" w="8967989">
                <a:moveTo>
                  <a:pt x="0" y="0"/>
                </a:moveTo>
                <a:lnTo>
                  <a:pt x="8967989" y="0"/>
                </a:lnTo>
                <a:lnTo>
                  <a:pt x="8967989" y="5952503"/>
                </a:lnTo>
                <a:lnTo>
                  <a:pt x="0" y="5952503"/>
                </a:lnTo>
                <a:lnTo>
                  <a:pt x="0" y="0"/>
                </a:lnTo>
                <a:close/>
              </a:path>
            </a:pathLst>
          </a:custGeom>
          <a:blipFill>
            <a:blip r:embed="rId3"/>
            <a:stretch>
              <a:fillRect l="0" t="0" r="0" b="0"/>
            </a:stretch>
          </a:blipFill>
        </p:spPr>
      </p:sp>
      <p:sp>
        <p:nvSpPr>
          <p:cNvPr name="Freeform 4" id="4"/>
          <p:cNvSpPr/>
          <p:nvPr/>
        </p:nvSpPr>
        <p:spPr>
          <a:xfrm flipH="false" flipV="false" rot="0">
            <a:off x="5452005" y="4583749"/>
            <a:ext cx="4579325" cy="3039587"/>
          </a:xfrm>
          <a:custGeom>
            <a:avLst/>
            <a:gdLst/>
            <a:ahLst/>
            <a:cxnLst/>
            <a:rect r="r" b="b" t="t" l="l"/>
            <a:pathLst>
              <a:path h="3039587" w="4579325">
                <a:moveTo>
                  <a:pt x="0" y="0"/>
                </a:moveTo>
                <a:lnTo>
                  <a:pt x="4579325" y="0"/>
                </a:lnTo>
                <a:lnTo>
                  <a:pt x="4579325" y="3039586"/>
                </a:lnTo>
                <a:lnTo>
                  <a:pt x="0" y="3039586"/>
                </a:lnTo>
                <a:lnTo>
                  <a:pt x="0" y="0"/>
                </a:lnTo>
                <a:close/>
              </a:path>
            </a:pathLst>
          </a:custGeom>
          <a:blipFill>
            <a:blip r:embed="rId4"/>
            <a:stretch>
              <a:fillRect l="0" t="0" r="0" b="0"/>
            </a:stretch>
          </a:blipFill>
        </p:spPr>
      </p:sp>
      <p:sp>
        <p:nvSpPr>
          <p:cNvPr name="TextBox 5" id="5"/>
          <p:cNvSpPr txBox="true"/>
          <p:nvPr/>
        </p:nvSpPr>
        <p:spPr>
          <a:xfrm rot="0">
            <a:off x="286102" y="392807"/>
            <a:ext cx="2576059"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Content january insists</a:t>
            </a:r>
          </a:p>
        </p:txBody>
      </p:sp>
      <p:sp>
        <p:nvSpPr>
          <p:cNvPr name="TextBox 6" id="6"/>
          <p:cNvSpPr txBox="true"/>
          <p:nvPr/>
        </p:nvSpPr>
        <p:spPr>
          <a:xfrm rot="0">
            <a:off x="531398" y="1127514"/>
            <a:ext cx="2300800"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total ig breformance</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sp>
        <p:nvSpPr>
          <p:cNvPr name="Freeform 3" id="3"/>
          <p:cNvSpPr/>
          <p:nvPr/>
        </p:nvSpPr>
        <p:spPr>
          <a:xfrm flipH="false" flipV="false" rot="0">
            <a:off x="276794" y="1833646"/>
            <a:ext cx="10138411" cy="4600304"/>
          </a:xfrm>
          <a:custGeom>
            <a:avLst/>
            <a:gdLst/>
            <a:ahLst/>
            <a:cxnLst/>
            <a:rect r="r" b="b" t="t" l="l"/>
            <a:pathLst>
              <a:path h="4600304" w="10138411">
                <a:moveTo>
                  <a:pt x="0" y="0"/>
                </a:moveTo>
                <a:lnTo>
                  <a:pt x="10138412" y="0"/>
                </a:lnTo>
                <a:lnTo>
                  <a:pt x="10138412" y="4600304"/>
                </a:lnTo>
                <a:lnTo>
                  <a:pt x="0" y="4600304"/>
                </a:lnTo>
                <a:lnTo>
                  <a:pt x="0" y="0"/>
                </a:lnTo>
                <a:close/>
              </a:path>
            </a:pathLst>
          </a:custGeom>
          <a:blipFill>
            <a:blip r:embed="rId3"/>
            <a:stretch>
              <a:fillRect l="0" t="0" r="0" b="0"/>
            </a:stretch>
          </a:blipFill>
        </p:spPr>
      </p:sp>
      <p:sp>
        <p:nvSpPr>
          <p:cNvPr name="TextBox 4" id="4"/>
          <p:cNvSpPr txBox="true"/>
          <p:nvPr/>
        </p:nvSpPr>
        <p:spPr>
          <a:xfrm rot="0">
            <a:off x="286102" y="392807"/>
            <a:ext cx="2576059"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Content january insists</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sp>
        <p:nvSpPr>
          <p:cNvPr name="Freeform 3" id="3"/>
          <p:cNvSpPr/>
          <p:nvPr/>
        </p:nvSpPr>
        <p:spPr>
          <a:xfrm flipH="false" flipV="false" rot="0">
            <a:off x="286102" y="1833646"/>
            <a:ext cx="10034762" cy="4841773"/>
          </a:xfrm>
          <a:custGeom>
            <a:avLst/>
            <a:gdLst/>
            <a:ahLst/>
            <a:cxnLst/>
            <a:rect r="r" b="b" t="t" l="l"/>
            <a:pathLst>
              <a:path h="4841773" w="10034762">
                <a:moveTo>
                  <a:pt x="0" y="0"/>
                </a:moveTo>
                <a:lnTo>
                  <a:pt x="10034762" y="0"/>
                </a:lnTo>
                <a:lnTo>
                  <a:pt x="10034762" y="4841773"/>
                </a:lnTo>
                <a:lnTo>
                  <a:pt x="0" y="4841773"/>
                </a:lnTo>
                <a:lnTo>
                  <a:pt x="0" y="0"/>
                </a:lnTo>
                <a:close/>
              </a:path>
            </a:pathLst>
          </a:custGeom>
          <a:blipFill>
            <a:blip r:embed="rId3"/>
            <a:stretch>
              <a:fillRect l="0" t="0" r="0" b="0"/>
            </a:stretch>
          </a:blipFill>
        </p:spPr>
      </p:sp>
      <p:sp>
        <p:nvSpPr>
          <p:cNvPr name="TextBox 4" id="4"/>
          <p:cNvSpPr txBox="true"/>
          <p:nvPr/>
        </p:nvSpPr>
        <p:spPr>
          <a:xfrm rot="0">
            <a:off x="286102" y="392807"/>
            <a:ext cx="2576059"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Content january insists</a:t>
            </a:r>
          </a:p>
        </p:txBody>
      </p:sp>
      <p:sp>
        <p:nvSpPr>
          <p:cNvPr name="TextBox 5" id="5"/>
          <p:cNvSpPr txBox="true"/>
          <p:nvPr/>
        </p:nvSpPr>
        <p:spPr>
          <a:xfrm rot="0">
            <a:off x="317976" y="1127514"/>
            <a:ext cx="2727643"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massages performance </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sp>
        <p:nvSpPr>
          <p:cNvPr name="Freeform 3" id="3"/>
          <p:cNvSpPr/>
          <p:nvPr/>
        </p:nvSpPr>
        <p:spPr>
          <a:xfrm flipH="false" flipV="false" rot="0">
            <a:off x="1093916" y="1539133"/>
            <a:ext cx="8504168" cy="5644641"/>
          </a:xfrm>
          <a:custGeom>
            <a:avLst/>
            <a:gdLst/>
            <a:ahLst/>
            <a:cxnLst/>
            <a:rect r="r" b="b" t="t" l="l"/>
            <a:pathLst>
              <a:path h="5644641" w="8504168">
                <a:moveTo>
                  <a:pt x="0" y="0"/>
                </a:moveTo>
                <a:lnTo>
                  <a:pt x="8504168" y="0"/>
                </a:lnTo>
                <a:lnTo>
                  <a:pt x="8504168" y="5644642"/>
                </a:lnTo>
                <a:lnTo>
                  <a:pt x="0" y="5644642"/>
                </a:lnTo>
                <a:lnTo>
                  <a:pt x="0" y="0"/>
                </a:lnTo>
                <a:close/>
              </a:path>
            </a:pathLst>
          </a:custGeom>
          <a:blipFill>
            <a:blip r:embed="rId3"/>
            <a:stretch>
              <a:fillRect l="0" t="0" r="0" b="0"/>
            </a:stretch>
          </a:blipFill>
        </p:spPr>
      </p:sp>
      <p:sp>
        <p:nvSpPr>
          <p:cNvPr name="TextBox 4" id="4"/>
          <p:cNvSpPr txBox="true"/>
          <p:nvPr/>
        </p:nvSpPr>
        <p:spPr>
          <a:xfrm rot="0">
            <a:off x="286102" y="392807"/>
            <a:ext cx="2576059"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Content january insists</a:t>
            </a:r>
          </a:p>
        </p:txBody>
      </p:sp>
      <p:sp>
        <p:nvSpPr>
          <p:cNvPr name="TextBox 5" id="5"/>
          <p:cNvSpPr txBox="true"/>
          <p:nvPr/>
        </p:nvSpPr>
        <p:spPr>
          <a:xfrm rot="0">
            <a:off x="317976" y="1127514"/>
            <a:ext cx="2727643"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massages performance </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sp>
        <p:nvSpPr>
          <p:cNvPr name="Freeform 3" id="3"/>
          <p:cNvSpPr/>
          <p:nvPr/>
        </p:nvSpPr>
        <p:spPr>
          <a:xfrm flipH="false" flipV="false" rot="0">
            <a:off x="409247" y="2098610"/>
            <a:ext cx="9873506" cy="4356685"/>
          </a:xfrm>
          <a:custGeom>
            <a:avLst/>
            <a:gdLst/>
            <a:ahLst/>
            <a:cxnLst/>
            <a:rect r="r" b="b" t="t" l="l"/>
            <a:pathLst>
              <a:path h="4356685" w="9873506">
                <a:moveTo>
                  <a:pt x="0" y="0"/>
                </a:moveTo>
                <a:lnTo>
                  <a:pt x="9873506" y="0"/>
                </a:lnTo>
                <a:lnTo>
                  <a:pt x="9873506" y="4356685"/>
                </a:lnTo>
                <a:lnTo>
                  <a:pt x="0" y="4356685"/>
                </a:lnTo>
                <a:lnTo>
                  <a:pt x="0" y="0"/>
                </a:lnTo>
                <a:close/>
              </a:path>
            </a:pathLst>
          </a:custGeom>
          <a:blipFill>
            <a:blip r:embed="rId3"/>
            <a:stretch>
              <a:fillRect l="0" t="0" r="0" b="0"/>
            </a:stretch>
          </a:blipFill>
        </p:spPr>
      </p:sp>
      <p:sp>
        <p:nvSpPr>
          <p:cNvPr name="TextBox 4" id="4"/>
          <p:cNvSpPr txBox="true"/>
          <p:nvPr/>
        </p:nvSpPr>
        <p:spPr>
          <a:xfrm rot="0">
            <a:off x="286102" y="392807"/>
            <a:ext cx="2576059"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Content january insists</a:t>
            </a:r>
          </a:p>
        </p:txBody>
      </p:sp>
      <p:sp>
        <p:nvSpPr>
          <p:cNvPr name="TextBox 5" id="5"/>
          <p:cNvSpPr txBox="true"/>
          <p:nvPr/>
        </p:nvSpPr>
        <p:spPr>
          <a:xfrm rot="0">
            <a:off x="0" y="1260094"/>
            <a:ext cx="2750349" cy="761465"/>
          </a:xfrm>
          <a:prstGeom prst="rect">
            <a:avLst/>
          </a:prstGeom>
        </p:spPr>
        <p:txBody>
          <a:bodyPr anchor="t" rtlCol="false" tIns="0" lIns="0" bIns="0" rIns="0">
            <a:spAutoFit/>
          </a:bodyPr>
          <a:lstStyle/>
          <a:p>
            <a:pPr algn="r">
              <a:lnSpc>
                <a:spcPts val="1971"/>
              </a:lnSpc>
            </a:pPr>
            <a:r>
              <a:rPr lang="en-US" sz="1951">
                <a:solidFill>
                  <a:srgbClr val="000000"/>
                </a:solidFill>
                <a:latin typeface="RoxboroughCF"/>
                <a:ea typeface="RoxboroughCF"/>
                <a:cs typeface="RoxboroughCF"/>
                <a:sym typeface="RoxboroughCF"/>
              </a:rPr>
              <a:t>Earned achievements</a:t>
            </a:r>
          </a:p>
          <a:p>
            <a:pPr algn="r">
              <a:lnSpc>
                <a:spcPts val="1971"/>
              </a:lnSpc>
            </a:pPr>
          </a:p>
          <a:p>
            <a:pPr algn="r">
              <a:lnSpc>
                <a:spcPts val="1971"/>
              </a:lnSpc>
              <a:spcBef>
                <a:spcPct val="0"/>
              </a:spcBef>
            </a:pP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grpSp>
        <p:nvGrpSpPr>
          <p:cNvPr name="Group 3" id="3"/>
          <p:cNvGrpSpPr/>
          <p:nvPr/>
        </p:nvGrpSpPr>
        <p:grpSpPr>
          <a:xfrm rot="0">
            <a:off x="7169480" y="1813579"/>
            <a:ext cx="3178144" cy="5421830"/>
            <a:chOff x="0" y="0"/>
            <a:chExt cx="4237525" cy="7229107"/>
          </a:xfrm>
        </p:grpSpPr>
        <p:pic>
          <p:nvPicPr>
            <p:cNvPr name="Picture 4" id="4"/>
            <p:cNvPicPr>
              <a:picLocks noChangeAspect="true"/>
            </p:cNvPicPr>
            <p:nvPr/>
          </p:nvPicPr>
          <p:blipFill>
            <a:blip r:embed="rId3"/>
            <a:srcRect l="0" t="74471" r="0" b="1024"/>
            <a:stretch>
              <a:fillRect/>
            </a:stretch>
          </p:blipFill>
          <p:spPr>
            <a:xfrm flipH="false" flipV="false">
              <a:off x="0" y="0"/>
              <a:ext cx="4237525" cy="7229107"/>
            </a:xfrm>
            <a:prstGeom prst="rect">
              <a:avLst/>
            </a:prstGeom>
          </p:spPr>
        </p:pic>
      </p:grpSp>
      <p:grpSp>
        <p:nvGrpSpPr>
          <p:cNvPr name="Group 5" id="5"/>
          <p:cNvGrpSpPr/>
          <p:nvPr/>
        </p:nvGrpSpPr>
        <p:grpSpPr>
          <a:xfrm rot="0">
            <a:off x="564541" y="1813579"/>
            <a:ext cx="6462266" cy="5421830"/>
            <a:chOff x="0" y="0"/>
            <a:chExt cx="8616355" cy="7229107"/>
          </a:xfrm>
        </p:grpSpPr>
        <p:pic>
          <p:nvPicPr>
            <p:cNvPr name="Picture 6" id="6"/>
            <p:cNvPicPr>
              <a:picLocks noChangeAspect="true"/>
            </p:cNvPicPr>
            <p:nvPr/>
          </p:nvPicPr>
          <p:blipFill>
            <a:blip r:embed="rId3"/>
            <a:srcRect l="0" t="4138" r="0" b="71398"/>
            <a:stretch>
              <a:fillRect/>
            </a:stretch>
          </p:blipFill>
          <p:spPr>
            <a:xfrm flipH="false" flipV="false">
              <a:off x="0" y="0"/>
              <a:ext cx="4244678" cy="7229107"/>
            </a:xfrm>
            <a:prstGeom prst="rect">
              <a:avLst/>
            </a:prstGeom>
          </p:spPr>
        </p:pic>
        <p:pic>
          <p:nvPicPr>
            <p:cNvPr name="Picture 7" id="7"/>
            <p:cNvPicPr>
              <a:picLocks noChangeAspect="true"/>
            </p:cNvPicPr>
            <p:nvPr/>
          </p:nvPicPr>
          <p:blipFill>
            <a:blip r:embed="rId3"/>
            <a:srcRect l="0" t="49357" r="0" b="26179"/>
            <a:stretch>
              <a:fillRect/>
            </a:stretch>
          </p:blipFill>
          <p:spPr>
            <a:xfrm flipH="false" flipV="false">
              <a:off x="4371678" y="0"/>
              <a:ext cx="4244678" cy="7229107"/>
            </a:xfrm>
            <a:prstGeom prst="rect">
              <a:avLst/>
            </a:prstGeom>
          </p:spPr>
        </p:pic>
      </p:grpSp>
      <p:sp>
        <p:nvSpPr>
          <p:cNvPr name="TextBox 8" id="8"/>
          <p:cNvSpPr txBox="true"/>
          <p:nvPr/>
        </p:nvSpPr>
        <p:spPr>
          <a:xfrm rot="0">
            <a:off x="564541" y="394019"/>
            <a:ext cx="2576059" cy="266360"/>
          </a:xfrm>
          <a:prstGeom prst="rect">
            <a:avLst/>
          </a:prstGeom>
        </p:spPr>
        <p:txBody>
          <a:bodyPr anchor="t" rtlCol="false" tIns="0" lIns="0" bIns="0" rIns="0">
            <a:spAutoFit/>
          </a:bodyPr>
          <a:lstStyle/>
          <a:p>
            <a:pPr algn="ctr">
              <a:lnSpc>
                <a:spcPts val="1971"/>
              </a:lnSpc>
              <a:spcBef>
                <a:spcPct val="0"/>
              </a:spcBef>
            </a:pPr>
            <a:r>
              <a:rPr lang="en-US" sz="1951">
                <a:solidFill>
                  <a:srgbClr val="000000"/>
                </a:solidFill>
                <a:latin typeface="RoxboroughCF"/>
                <a:ea typeface="RoxboroughCF"/>
                <a:cs typeface="RoxboroughCF"/>
                <a:sym typeface="RoxboroughCF"/>
              </a:rPr>
              <a:t>Content january insists</a:t>
            </a:r>
          </a:p>
        </p:txBody>
      </p:sp>
      <p:sp>
        <p:nvSpPr>
          <p:cNvPr name="TextBox 9" id="9"/>
          <p:cNvSpPr txBox="true"/>
          <p:nvPr/>
        </p:nvSpPr>
        <p:spPr>
          <a:xfrm rot="0">
            <a:off x="564541" y="1117578"/>
            <a:ext cx="1388136" cy="266165"/>
          </a:xfrm>
          <a:prstGeom prst="rect">
            <a:avLst/>
          </a:prstGeom>
        </p:spPr>
        <p:txBody>
          <a:bodyPr anchor="t" rtlCol="false" tIns="0" lIns="0" bIns="0" rIns="0">
            <a:spAutoFit/>
          </a:bodyPr>
          <a:lstStyle/>
          <a:p>
            <a:pPr algn="l">
              <a:lnSpc>
                <a:spcPts val="1971"/>
              </a:lnSpc>
              <a:spcBef>
                <a:spcPct val="0"/>
              </a:spcBef>
            </a:pPr>
            <a:r>
              <a:rPr lang="en-US" sz="1951">
                <a:solidFill>
                  <a:srgbClr val="000000"/>
                </a:solidFill>
                <a:latin typeface="RoxboroughCF"/>
                <a:ea typeface="RoxboroughCF"/>
                <a:cs typeface="RoxboroughCF"/>
                <a:sym typeface="RoxboroughCF"/>
              </a:rPr>
              <a:t>tiktok reach </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grpSp>
        <p:nvGrpSpPr>
          <p:cNvPr name="Group 3" id="3"/>
          <p:cNvGrpSpPr/>
          <p:nvPr/>
        </p:nvGrpSpPr>
        <p:grpSpPr>
          <a:xfrm rot="0">
            <a:off x="6766219" y="756000"/>
            <a:ext cx="2863781" cy="3024000"/>
            <a:chOff x="0" y="0"/>
            <a:chExt cx="1812488" cy="1913890"/>
          </a:xfrm>
        </p:grpSpPr>
        <p:sp>
          <p:nvSpPr>
            <p:cNvPr name="Freeform 4" id="4"/>
            <p:cNvSpPr/>
            <p:nvPr/>
          </p:nvSpPr>
          <p:spPr>
            <a:xfrm flipH="false" flipV="false" rot="0">
              <a:off x="0" y="0"/>
              <a:ext cx="1812488" cy="1913890"/>
            </a:xfrm>
            <a:custGeom>
              <a:avLst/>
              <a:gdLst/>
              <a:ahLst/>
              <a:cxnLst/>
              <a:rect r="r" b="b" t="t" l="l"/>
              <a:pathLst>
                <a:path h="1913890" w="1812488">
                  <a:moveTo>
                    <a:pt x="0" y="0"/>
                  </a:moveTo>
                  <a:lnTo>
                    <a:pt x="1812488" y="0"/>
                  </a:lnTo>
                  <a:lnTo>
                    <a:pt x="1812488" y="1913890"/>
                  </a:lnTo>
                  <a:lnTo>
                    <a:pt x="0" y="1913890"/>
                  </a:lnTo>
                  <a:close/>
                </a:path>
              </a:pathLst>
            </a:custGeom>
            <a:solidFill>
              <a:srgbClr val="A4A559"/>
            </a:solidFill>
          </p:spPr>
        </p:sp>
      </p:grpSp>
      <p:grpSp>
        <p:nvGrpSpPr>
          <p:cNvPr name="Group 5" id="5"/>
          <p:cNvGrpSpPr/>
          <p:nvPr/>
        </p:nvGrpSpPr>
        <p:grpSpPr>
          <a:xfrm rot="0">
            <a:off x="3925781" y="756000"/>
            <a:ext cx="2863781" cy="3024000"/>
            <a:chOff x="0" y="0"/>
            <a:chExt cx="1812488" cy="1913890"/>
          </a:xfrm>
        </p:grpSpPr>
        <p:sp>
          <p:nvSpPr>
            <p:cNvPr name="Freeform 6" id="6"/>
            <p:cNvSpPr/>
            <p:nvPr/>
          </p:nvSpPr>
          <p:spPr>
            <a:xfrm flipH="false" flipV="false" rot="0">
              <a:off x="0" y="0"/>
              <a:ext cx="1812488" cy="1913890"/>
            </a:xfrm>
            <a:custGeom>
              <a:avLst/>
              <a:gdLst/>
              <a:ahLst/>
              <a:cxnLst/>
              <a:rect r="r" b="b" t="t" l="l"/>
              <a:pathLst>
                <a:path h="1913890" w="1812488">
                  <a:moveTo>
                    <a:pt x="0" y="0"/>
                  </a:moveTo>
                  <a:lnTo>
                    <a:pt x="1812488" y="0"/>
                  </a:lnTo>
                  <a:lnTo>
                    <a:pt x="1812488" y="1913890"/>
                  </a:lnTo>
                  <a:lnTo>
                    <a:pt x="0" y="1913890"/>
                  </a:lnTo>
                  <a:close/>
                </a:path>
              </a:pathLst>
            </a:custGeom>
            <a:solidFill>
              <a:srgbClr val="FFF4DE"/>
            </a:solidFill>
          </p:spPr>
        </p:sp>
      </p:grpSp>
      <p:grpSp>
        <p:nvGrpSpPr>
          <p:cNvPr name="Group 7" id="7"/>
          <p:cNvGrpSpPr/>
          <p:nvPr/>
        </p:nvGrpSpPr>
        <p:grpSpPr>
          <a:xfrm rot="0">
            <a:off x="1062000" y="756000"/>
            <a:ext cx="2863781" cy="6048000"/>
            <a:chOff x="0" y="0"/>
            <a:chExt cx="1812488" cy="3827780"/>
          </a:xfrm>
        </p:grpSpPr>
        <p:sp>
          <p:nvSpPr>
            <p:cNvPr name="Freeform 8" id="8"/>
            <p:cNvSpPr/>
            <p:nvPr/>
          </p:nvSpPr>
          <p:spPr>
            <a:xfrm flipH="false" flipV="false" rot="0">
              <a:off x="0" y="0"/>
              <a:ext cx="1812488" cy="3827780"/>
            </a:xfrm>
            <a:custGeom>
              <a:avLst/>
              <a:gdLst/>
              <a:ahLst/>
              <a:cxnLst/>
              <a:rect r="r" b="b" t="t" l="l"/>
              <a:pathLst>
                <a:path h="3827780" w="1812488">
                  <a:moveTo>
                    <a:pt x="0" y="0"/>
                  </a:moveTo>
                  <a:lnTo>
                    <a:pt x="1812488" y="0"/>
                  </a:lnTo>
                  <a:lnTo>
                    <a:pt x="1812488" y="3827780"/>
                  </a:lnTo>
                  <a:lnTo>
                    <a:pt x="0" y="3827780"/>
                  </a:lnTo>
                  <a:close/>
                </a:path>
              </a:pathLst>
            </a:custGeom>
            <a:solidFill>
              <a:srgbClr val="FFFFFF"/>
            </a:solidFill>
          </p:spPr>
        </p:sp>
      </p:grpSp>
      <p:grpSp>
        <p:nvGrpSpPr>
          <p:cNvPr name="Group 9" id="9"/>
          <p:cNvGrpSpPr/>
          <p:nvPr/>
        </p:nvGrpSpPr>
        <p:grpSpPr>
          <a:xfrm rot="0">
            <a:off x="6766219" y="3780000"/>
            <a:ext cx="2863781" cy="3024000"/>
            <a:chOff x="0" y="0"/>
            <a:chExt cx="1812488" cy="1913890"/>
          </a:xfrm>
        </p:grpSpPr>
        <p:sp>
          <p:nvSpPr>
            <p:cNvPr name="Freeform 10" id="10"/>
            <p:cNvSpPr/>
            <p:nvPr/>
          </p:nvSpPr>
          <p:spPr>
            <a:xfrm flipH="false" flipV="false" rot="0">
              <a:off x="0" y="0"/>
              <a:ext cx="1812488" cy="1913890"/>
            </a:xfrm>
            <a:custGeom>
              <a:avLst/>
              <a:gdLst/>
              <a:ahLst/>
              <a:cxnLst/>
              <a:rect r="r" b="b" t="t" l="l"/>
              <a:pathLst>
                <a:path h="1913890" w="1812488">
                  <a:moveTo>
                    <a:pt x="0" y="0"/>
                  </a:moveTo>
                  <a:lnTo>
                    <a:pt x="1812488" y="0"/>
                  </a:lnTo>
                  <a:lnTo>
                    <a:pt x="1812488" y="1913890"/>
                  </a:lnTo>
                  <a:lnTo>
                    <a:pt x="0" y="1913890"/>
                  </a:lnTo>
                  <a:close/>
                </a:path>
              </a:pathLst>
            </a:custGeom>
            <a:solidFill>
              <a:srgbClr val="FFF4DE"/>
            </a:solidFill>
          </p:spPr>
        </p:sp>
      </p:grpSp>
      <p:grpSp>
        <p:nvGrpSpPr>
          <p:cNvPr name="Group 11" id="11"/>
          <p:cNvGrpSpPr/>
          <p:nvPr/>
        </p:nvGrpSpPr>
        <p:grpSpPr>
          <a:xfrm rot="0">
            <a:off x="3925781" y="3780000"/>
            <a:ext cx="2863781" cy="3024000"/>
            <a:chOff x="0" y="0"/>
            <a:chExt cx="1812488" cy="1913890"/>
          </a:xfrm>
        </p:grpSpPr>
        <p:sp>
          <p:nvSpPr>
            <p:cNvPr name="Freeform 12" id="12"/>
            <p:cNvSpPr/>
            <p:nvPr/>
          </p:nvSpPr>
          <p:spPr>
            <a:xfrm flipH="false" flipV="false" rot="0">
              <a:off x="0" y="0"/>
              <a:ext cx="1812488" cy="1913890"/>
            </a:xfrm>
            <a:custGeom>
              <a:avLst/>
              <a:gdLst/>
              <a:ahLst/>
              <a:cxnLst/>
              <a:rect r="r" b="b" t="t" l="l"/>
              <a:pathLst>
                <a:path h="1913890" w="1812488">
                  <a:moveTo>
                    <a:pt x="0" y="0"/>
                  </a:moveTo>
                  <a:lnTo>
                    <a:pt x="1812488" y="0"/>
                  </a:lnTo>
                  <a:lnTo>
                    <a:pt x="1812488" y="1913890"/>
                  </a:lnTo>
                  <a:lnTo>
                    <a:pt x="0" y="1913890"/>
                  </a:lnTo>
                  <a:close/>
                </a:path>
              </a:pathLst>
            </a:custGeom>
            <a:solidFill>
              <a:srgbClr val="A4A559"/>
            </a:solidFill>
          </p:spPr>
        </p:sp>
      </p:grpSp>
      <p:grpSp>
        <p:nvGrpSpPr>
          <p:cNvPr name="Group 13" id="13"/>
          <p:cNvGrpSpPr/>
          <p:nvPr/>
        </p:nvGrpSpPr>
        <p:grpSpPr>
          <a:xfrm rot="0">
            <a:off x="317672" y="6804000"/>
            <a:ext cx="10080000" cy="756000"/>
            <a:chOff x="0" y="0"/>
            <a:chExt cx="6379633" cy="478472"/>
          </a:xfrm>
        </p:grpSpPr>
        <p:sp>
          <p:nvSpPr>
            <p:cNvPr name="Freeform 14" id="14"/>
            <p:cNvSpPr/>
            <p:nvPr/>
          </p:nvSpPr>
          <p:spPr>
            <a:xfrm flipH="false" flipV="false" rot="0">
              <a:off x="0" y="0"/>
              <a:ext cx="6379633" cy="478472"/>
            </a:xfrm>
            <a:custGeom>
              <a:avLst/>
              <a:gdLst/>
              <a:ahLst/>
              <a:cxnLst/>
              <a:rect r="r" b="b" t="t" l="l"/>
              <a:pathLst>
                <a:path h="478472" w="6379633">
                  <a:moveTo>
                    <a:pt x="0" y="0"/>
                  </a:moveTo>
                  <a:lnTo>
                    <a:pt x="6379633" y="0"/>
                  </a:lnTo>
                  <a:lnTo>
                    <a:pt x="6379633" y="478472"/>
                  </a:lnTo>
                  <a:lnTo>
                    <a:pt x="0" y="478472"/>
                  </a:lnTo>
                  <a:close/>
                </a:path>
              </a:pathLst>
            </a:custGeom>
            <a:solidFill>
              <a:srgbClr val="A4A559"/>
            </a:solidFill>
          </p:spPr>
        </p:sp>
      </p:grpSp>
      <p:sp>
        <p:nvSpPr>
          <p:cNvPr name="Freeform 15" id="15"/>
          <p:cNvSpPr/>
          <p:nvPr/>
        </p:nvSpPr>
        <p:spPr>
          <a:xfrm flipH="false" flipV="false" rot="0">
            <a:off x="4434725" y="927984"/>
            <a:ext cx="1822549" cy="1917455"/>
          </a:xfrm>
          <a:custGeom>
            <a:avLst/>
            <a:gdLst/>
            <a:ahLst/>
            <a:cxnLst/>
            <a:rect r="r" b="b" t="t" l="l"/>
            <a:pathLst>
              <a:path h="1917455" w="1822549">
                <a:moveTo>
                  <a:pt x="0" y="0"/>
                </a:moveTo>
                <a:lnTo>
                  <a:pt x="1822550" y="0"/>
                </a:lnTo>
                <a:lnTo>
                  <a:pt x="1822550" y="1917455"/>
                </a:lnTo>
                <a:lnTo>
                  <a:pt x="0" y="19174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7648688" y="969114"/>
            <a:ext cx="1450888" cy="1835196"/>
          </a:xfrm>
          <a:custGeom>
            <a:avLst/>
            <a:gdLst/>
            <a:ahLst/>
            <a:cxnLst/>
            <a:rect r="r" b="b" t="t" l="l"/>
            <a:pathLst>
              <a:path h="1835196" w="1450888">
                <a:moveTo>
                  <a:pt x="0" y="0"/>
                </a:moveTo>
                <a:lnTo>
                  <a:pt x="1450888" y="0"/>
                </a:lnTo>
                <a:lnTo>
                  <a:pt x="1450888" y="1835195"/>
                </a:lnTo>
                <a:lnTo>
                  <a:pt x="0" y="1835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4558680" y="4089123"/>
            <a:ext cx="1645420" cy="1722953"/>
          </a:xfrm>
          <a:custGeom>
            <a:avLst/>
            <a:gdLst/>
            <a:ahLst/>
            <a:cxnLst/>
            <a:rect r="r" b="b" t="t" l="l"/>
            <a:pathLst>
              <a:path h="1722953" w="1645420">
                <a:moveTo>
                  <a:pt x="0" y="0"/>
                </a:moveTo>
                <a:lnTo>
                  <a:pt x="1645421" y="0"/>
                </a:lnTo>
                <a:lnTo>
                  <a:pt x="1645421" y="1722953"/>
                </a:lnTo>
                <a:lnTo>
                  <a:pt x="0" y="1722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7665129" y="4075275"/>
            <a:ext cx="1065960" cy="1512000"/>
          </a:xfrm>
          <a:custGeom>
            <a:avLst/>
            <a:gdLst/>
            <a:ahLst/>
            <a:cxnLst/>
            <a:rect r="r" b="b" t="t" l="l"/>
            <a:pathLst>
              <a:path h="1512000" w="1065960">
                <a:moveTo>
                  <a:pt x="0" y="0"/>
                </a:moveTo>
                <a:lnTo>
                  <a:pt x="1065960" y="0"/>
                </a:lnTo>
                <a:lnTo>
                  <a:pt x="1065960" y="1512000"/>
                </a:lnTo>
                <a:lnTo>
                  <a:pt x="0" y="1512000"/>
                </a:lnTo>
                <a:lnTo>
                  <a:pt x="0" y="0"/>
                </a:lnTo>
                <a:close/>
              </a:path>
            </a:pathLst>
          </a:custGeom>
          <a:blipFill>
            <a:blip r:embed="rId9"/>
            <a:stretch>
              <a:fillRect l="0" t="0" r="0" b="0"/>
            </a:stretch>
          </a:blipFill>
        </p:spPr>
      </p:sp>
      <p:sp>
        <p:nvSpPr>
          <p:cNvPr name="TextBox 19" id="19"/>
          <p:cNvSpPr txBox="true"/>
          <p:nvPr/>
        </p:nvSpPr>
        <p:spPr>
          <a:xfrm rot="0">
            <a:off x="3996563" y="3088731"/>
            <a:ext cx="2769656" cy="345773"/>
          </a:xfrm>
          <a:prstGeom prst="rect">
            <a:avLst/>
          </a:prstGeom>
        </p:spPr>
        <p:txBody>
          <a:bodyPr anchor="t" rtlCol="false" tIns="0" lIns="0" bIns="0" rIns="0">
            <a:spAutoFit/>
          </a:bodyPr>
          <a:lstStyle/>
          <a:p>
            <a:pPr algn="ctr">
              <a:lnSpc>
                <a:spcPts val="2739"/>
              </a:lnSpc>
              <a:spcBef>
                <a:spcPct val="0"/>
              </a:spcBef>
            </a:pPr>
            <a:r>
              <a:rPr lang="en-US" b="true" sz="2227">
                <a:solidFill>
                  <a:srgbClr val="310062"/>
                </a:solidFill>
                <a:latin typeface="Glacial Indifference Bold"/>
                <a:ea typeface="Glacial Indifference Bold"/>
                <a:cs typeface="Glacial Indifference Bold"/>
                <a:sym typeface="Glacial Indifference Bold"/>
              </a:rPr>
              <a:t>Aya khamis</a:t>
            </a:r>
          </a:p>
        </p:txBody>
      </p:sp>
      <p:sp>
        <p:nvSpPr>
          <p:cNvPr name="TextBox 20" id="20"/>
          <p:cNvSpPr txBox="true"/>
          <p:nvPr/>
        </p:nvSpPr>
        <p:spPr>
          <a:xfrm rot="0">
            <a:off x="6813281" y="3088731"/>
            <a:ext cx="2769656" cy="345773"/>
          </a:xfrm>
          <a:prstGeom prst="rect">
            <a:avLst/>
          </a:prstGeom>
        </p:spPr>
        <p:txBody>
          <a:bodyPr anchor="t" rtlCol="false" tIns="0" lIns="0" bIns="0" rIns="0">
            <a:spAutoFit/>
          </a:bodyPr>
          <a:lstStyle/>
          <a:p>
            <a:pPr algn="ctr">
              <a:lnSpc>
                <a:spcPts val="2739"/>
              </a:lnSpc>
              <a:spcBef>
                <a:spcPct val="0"/>
              </a:spcBef>
            </a:pPr>
            <a:r>
              <a:rPr lang="en-US" b="true" sz="2227">
                <a:solidFill>
                  <a:srgbClr val="310062"/>
                </a:solidFill>
                <a:latin typeface="Glacial Indifference Bold"/>
                <a:ea typeface="Glacial Indifference Bold"/>
                <a:cs typeface="Glacial Indifference Bold"/>
                <a:sym typeface="Glacial Indifference Bold"/>
              </a:rPr>
              <a:t>HuDa Hassan</a:t>
            </a:r>
          </a:p>
        </p:txBody>
      </p:sp>
      <p:sp>
        <p:nvSpPr>
          <p:cNvPr name="TextBox 21" id="21"/>
          <p:cNvSpPr txBox="true"/>
          <p:nvPr/>
        </p:nvSpPr>
        <p:spPr>
          <a:xfrm rot="0">
            <a:off x="3972844" y="5944607"/>
            <a:ext cx="2769656" cy="345773"/>
          </a:xfrm>
          <a:prstGeom prst="rect">
            <a:avLst/>
          </a:prstGeom>
        </p:spPr>
        <p:txBody>
          <a:bodyPr anchor="t" rtlCol="false" tIns="0" lIns="0" bIns="0" rIns="0">
            <a:spAutoFit/>
          </a:bodyPr>
          <a:lstStyle/>
          <a:p>
            <a:pPr algn="ctr">
              <a:lnSpc>
                <a:spcPts val="2739"/>
              </a:lnSpc>
              <a:spcBef>
                <a:spcPct val="0"/>
              </a:spcBef>
            </a:pPr>
            <a:r>
              <a:rPr lang="en-US" b="true" sz="2227">
                <a:solidFill>
                  <a:srgbClr val="310062"/>
                </a:solidFill>
                <a:latin typeface="Glacial Indifference Bold"/>
                <a:ea typeface="Glacial Indifference Bold"/>
                <a:cs typeface="Glacial Indifference Bold"/>
                <a:sym typeface="Glacial Indifference Bold"/>
              </a:rPr>
              <a:t>Rasha Abdel monsef</a:t>
            </a:r>
          </a:p>
        </p:txBody>
      </p:sp>
      <p:sp>
        <p:nvSpPr>
          <p:cNvPr name="TextBox 22" id="22"/>
          <p:cNvSpPr txBox="true"/>
          <p:nvPr/>
        </p:nvSpPr>
        <p:spPr>
          <a:xfrm rot="0">
            <a:off x="1252829" y="2070891"/>
            <a:ext cx="2226464" cy="1479762"/>
          </a:xfrm>
          <a:prstGeom prst="rect">
            <a:avLst/>
          </a:prstGeom>
        </p:spPr>
        <p:txBody>
          <a:bodyPr anchor="t" rtlCol="false" tIns="0" lIns="0" bIns="0" rIns="0">
            <a:spAutoFit/>
          </a:bodyPr>
          <a:lstStyle/>
          <a:p>
            <a:pPr algn="l">
              <a:lnSpc>
                <a:spcPts val="5627"/>
              </a:lnSpc>
            </a:pPr>
            <a:r>
              <a:rPr lang="en-US" sz="5923" b="true">
                <a:solidFill>
                  <a:srgbClr val="310062"/>
                </a:solidFill>
                <a:latin typeface="Glacial Indifference Bold"/>
                <a:ea typeface="Glacial Indifference Bold"/>
                <a:cs typeface="Glacial Indifference Bold"/>
                <a:sym typeface="Glacial Indifference Bold"/>
              </a:rPr>
              <a:t>Our  Team</a:t>
            </a:r>
          </a:p>
        </p:txBody>
      </p:sp>
      <p:sp>
        <p:nvSpPr>
          <p:cNvPr name="TextBox 23" id="23"/>
          <p:cNvSpPr txBox="true"/>
          <p:nvPr/>
        </p:nvSpPr>
        <p:spPr>
          <a:xfrm rot="0">
            <a:off x="6742500" y="5873025"/>
            <a:ext cx="2769656" cy="345773"/>
          </a:xfrm>
          <a:prstGeom prst="rect">
            <a:avLst/>
          </a:prstGeom>
        </p:spPr>
        <p:txBody>
          <a:bodyPr anchor="t" rtlCol="false" tIns="0" lIns="0" bIns="0" rIns="0">
            <a:spAutoFit/>
          </a:bodyPr>
          <a:lstStyle/>
          <a:p>
            <a:pPr algn="ctr">
              <a:lnSpc>
                <a:spcPts val="2739"/>
              </a:lnSpc>
              <a:spcBef>
                <a:spcPct val="0"/>
              </a:spcBef>
            </a:pPr>
            <a:r>
              <a:rPr lang="en-US" b="true" sz="2227">
                <a:solidFill>
                  <a:srgbClr val="310062"/>
                </a:solidFill>
                <a:latin typeface="Glacial Indifference Bold"/>
                <a:ea typeface="Glacial Indifference Bold"/>
                <a:cs typeface="Glacial Indifference Bold"/>
                <a:sym typeface="Glacial Indifference Bold"/>
              </a:rPr>
              <a:t>Nahla Mansy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975" r="-1069" b="-1975"/>
            </a:stretch>
          </a:blipFill>
        </p:spPr>
      </p:sp>
      <p:sp>
        <p:nvSpPr>
          <p:cNvPr name="Freeform 3" id="3"/>
          <p:cNvSpPr/>
          <p:nvPr/>
        </p:nvSpPr>
        <p:spPr>
          <a:xfrm flipH="false" flipV="false" rot="0">
            <a:off x="18000" y="0"/>
            <a:ext cx="2978520" cy="2081241"/>
          </a:xfrm>
          <a:custGeom>
            <a:avLst/>
            <a:gdLst/>
            <a:ahLst/>
            <a:cxnLst/>
            <a:rect r="r" b="b" t="t" l="l"/>
            <a:pathLst>
              <a:path h="2081241" w="2978520">
                <a:moveTo>
                  <a:pt x="0" y="0"/>
                </a:moveTo>
                <a:lnTo>
                  <a:pt x="2978520" y="0"/>
                </a:lnTo>
                <a:lnTo>
                  <a:pt x="2978520" y="2081241"/>
                </a:lnTo>
                <a:lnTo>
                  <a:pt x="0" y="20812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6523" y="1040620"/>
            <a:ext cx="4584452" cy="5968047"/>
          </a:xfrm>
          <a:custGeom>
            <a:avLst/>
            <a:gdLst/>
            <a:ahLst/>
            <a:cxnLst/>
            <a:rect r="r" b="b" t="t" l="l"/>
            <a:pathLst>
              <a:path h="5968047" w="4584452">
                <a:moveTo>
                  <a:pt x="0" y="0"/>
                </a:moveTo>
                <a:lnTo>
                  <a:pt x="4584452" y="0"/>
                </a:lnTo>
                <a:lnTo>
                  <a:pt x="4584452" y="5968048"/>
                </a:lnTo>
                <a:lnTo>
                  <a:pt x="0" y="5968048"/>
                </a:lnTo>
                <a:lnTo>
                  <a:pt x="0" y="0"/>
                </a:lnTo>
                <a:close/>
              </a:path>
            </a:pathLst>
          </a:custGeom>
          <a:blipFill>
            <a:blip r:embed="rId5"/>
            <a:stretch>
              <a:fillRect l="0" t="-1273" r="0" b="-1273"/>
            </a:stretch>
          </a:blipFill>
        </p:spPr>
      </p:sp>
      <p:sp>
        <p:nvSpPr>
          <p:cNvPr name="Freeform 5" id="5"/>
          <p:cNvSpPr/>
          <p:nvPr/>
        </p:nvSpPr>
        <p:spPr>
          <a:xfrm flipH="true" flipV="false" rot="0">
            <a:off x="7703858" y="0"/>
            <a:ext cx="2369768" cy="1655875"/>
          </a:xfrm>
          <a:custGeom>
            <a:avLst/>
            <a:gdLst/>
            <a:ahLst/>
            <a:cxnLst/>
            <a:rect r="r" b="b" t="t" l="l"/>
            <a:pathLst>
              <a:path h="1655875" w="2369768">
                <a:moveTo>
                  <a:pt x="2369767" y="0"/>
                </a:moveTo>
                <a:lnTo>
                  <a:pt x="0" y="0"/>
                </a:lnTo>
                <a:lnTo>
                  <a:pt x="0" y="1655875"/>
                </a:lnTo>
                <a:lnTo>
                  <a:pt x="2369767" y="1655875"/>
                </a:lnTo>
                <a:lnTo>
                  <a:pt x="236976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685558" y="1617775"/>
            <a:ext cx="4178233" cy="1655976"/>
          </a:xfrm>
          <a:prstGeom prst="rect">
            <a:avLst/>
          </a:prstGeom>
        </p:spPr>
        <p:txBody>
          <a:bodyPr anchor="t" rtlCol="false" tIns="0" lIns="0" bIns="0" rIns="0">
            <a:spAutoFit/>
          </a:bodyPr>
          <a:lstStyle/>
          <a:p>
            <a:pPr algn="l">
              <a:lnSpc>
                <a:spcPts val="2175"/>
              </a:lnSpc>
            </a:pPr>
            <a:r>
              <a:rPr lang="en-US" sz="1554">
                <a:solidFill>
                  <a:srgbClr val="000000"/>
                </a:solidFill>
                <a:latin typeface="Angelica"/>
                <a:ea typeface="Angelica"/>
                <a:cs typeface="Angelica"/>
                <a:sym typeface="Angelica"/>
              </a:rPr>
              <a:t>To establish Alex Land as a leading brand in handcrafted concrete decor, combining artistry with strategic marketing to expand reach, boost engagement, and drive sustainable growth.</a:t>
            </a:r>
          </a:p>
        </p:txBody>
      </p:sp>
      <p:sp>
        <p:nvSpPr>
          <p:cNvPr name="TextBox 7" id="7"/>
          <p:cNvSpPr txBox="true"/>
          <p:nvPr/>
        </p:nvSpPr>
        <p:spPr>
          <a:xfrm rot="0">
            <a:off x="5782621" y="1097770"/>
            <a:ext cx="1921237" cy="418151"/>
          </a:xfrm>
          <a:prstGeom prst="rect">
            <a:avLst/>
          </a:prstGeom>
        </p:spPr>
        <p:txBody>
          <a:bodyPr anchor="t" rtlCol="false" tIns="0" lIns="0" bIns="0" rIns="0">
            <a:spAutoFit/>
          </a:bodyPr>
          <a:lstStyle/>
          <a:p>
            <a:pPr algn="ctr">
              <a:lnSpc>
                <a:spcPts val="3176"/>
              </a:lnSpc>
              <a:spcBef>
                <a:spcPct val="0"/>
              </a:spcBef>
            </a:pPr>
            <a:r>
              <a:rPr lang="en-US" sz="3144">
                <a:solidFill>
                  <a:srgbClr val="000000"/>
                </a:solidFill>
                <a:latin typeface="RoxboroughCF"/>
                <a:ea typeface="RoxboroughCF"/>
                <a:cs typeface="RoxboroughCF"/>
                <a:sym typeface="RoxboroughCF"/>
              </a:rPr>
              <a:t>Objectives</a:t>
            </a:r>
          </a:p>
        </p:txBody>
      </p:sp>
      <p:sp>
        <p:nvSpPr>
          <p:cNvPr name="TextBox 8" id="8"/>
          <p:cNvSpPr txBox="true"/>
          <p:nvPr/>
        </p:nvSpPr>
        <p:spPr>
          <a:xfrm rot="0">
            <a:off x="5685558" y="3808575"/>
            <a:ext cx="4036600" cy="2938589"/>
          </a:xfrm>
          <a:prstGeom prst="rect">
            <a:avLst/>
          </a:prstGeom>
        </p:spPr>
        <p:txBody>
          <a:bodyPr anchor="t" rtlCol="false" tIns="0" lIns="0" bIns="0" rIns="0">
            <a:spAutoFit/>
          </a:bodyPr>
          <a:lstStyle/>
          <a:p>
            <a:pPr algn="l">
              <a:lnSpc>
                <a:spcPts val="2322"/>
              </a:lnSpc>
              <a:spcBef>
                <a:spcPct val="0"/>
              </a:spcBef>
            </a:pPr>
            <a:r>
              <a:rPr lang="en-US" sz="2299">
                <a:solidFill>
                  <a:srgbClr val="000000"/>
                </a:solidFill>
                <a:latin typeface="RoxboroughCF"/>
                <a:ea typeface="RoxboroughCF"/>
                <a:cs typeface="RoxboroughCF"/>
                <a:sym typeface="RoxboroughCF"/>
              </a:rPr>
              <a:t>Our Services at Alex Land</a:t>
            </a:r>
          </a:p>
          <a:p>
            <a:pPr algn="l">
              <a:lnSpc>
                <a:spcPts val="2322"/>
              </a:lnSpc>
              <a:spcBef>
                <a:spcPct val="0"/>
              </a:spcBef>
            </a:pPr>
          </a:p>
          <a:p>
            <a:pPr algn="l" marL="302259" indent="-151129" lvl="1">
              <a:lnSpc>
                <a:spcPts val="1889"/>
              </a:lnSpc>
              <a:buFont typeface="Arial"/>
              <a:buChar char="•"/>
            </a:pPr>
            <a:r>
              <a:rPr lang="en-US" sz="1399">
                <a:solidFill>
                  <a:srgbClr val="000000"/>
                </a:solidFill>
                <a:latin typeface="RoxboroughCF"/>
                <a:ea typeface="RoxboroughCF"/>
                <a:cs typeface="RoxboroughCF"/>
                <a:sym typeface="RoxboroughCF"/>
              </a:rPr>
              <a:t>Concrete Decor &amp; Antiques – Handcrafted vases, antiques, and home decor.</a:t>
            </a:r>
          </a:p>
          <a:p>
            <a:pPr algn="l" marL="302259" indent="-151129" lvl="1">
              <a:lnSpc>
                <a:spcPts val="1889"/>
              </a:lnSpc>
              <a:buFont typeface="Arial"/>
              <a:buChar char="•"/>
            </a:pPr>
            <a:r>
              <a:rPr lang="en-US" sz="1399">
                <a:solidFill>
                  <a:srgbClr val="000000"/>
                </a:solidFill>
                <a:latin typeface="RoxboroughCF"/>
                <a:ea typeface="RoxboroughCF"/>
                <a:cs typeface="RoxboroughCF"/>
                <a:sym typeface="RoxboroughCF"/>
              </a:rPr>
              <a:t>DIY Supplies – Premium concrete materials, molds, and accessories.</a:t>
            </a:r>
          </a:p>
          <a:p>
            <a:pPr algn="l" marL="302259" indent="-151129" lvl="1">
              <a:lnSpc>
                <a:spcPts val="1889"/>
              </a:lnSpc>
              <a:buFont typeface="Arial"/>
              <a:buChar char="•"/>
            </a:pPr>
            <a:r>
              <a:rPr lang="en-US" sz="1399">
                <a:solidFill>
                  <a:srgbClr val="000000"/>
                </a:solidFill>
                <a:latin typeface="RoxboroughCF"/>
                <a:ea typeface="RoxboroughCF"/>
                <a:cs typeface="RoxboroughCF"/>
                <a:sym typeface="RoxboroughCF"/>
              </a:rPr>
              <a:t>Unfinished Pieces – Ready-to-use DIY concrete items.</a:t>
            </a:r>
          </a:p>
          <a:p>
            <a:pPr algn="l" marL="302259" indent="-151129" lvl="1">
              <a:lnSpc>
                <a:spcPts val="1889"/>
              </a:lnSpc>
              <a:buFont typeface="Arial"/>
              <a:buChar char="•"/>
            </a:pPr>
            <a:r>
              <a:rPr lang="en-US" sz="1399">
                <a:solidFill>
                  <a:srgbClr val="000000"/>
                </a:solidFill>
                <a:latin typeface="RoxboroughCF"/>
                <a:ea typeface="RoxboroughCF"/>
                <a:cs typeface="RoxboroughCF"/>
                <a:sym typeface="RoxboroughCF"/>
              </a:rPr>
              <a:t>Crafting Courses – Training from beginner to expert.</a:t>
            </a:r>
          </a:p>
          <a:p>
            <a:pPr algn="l" marL="302259" indent="-151129" lvl="1">
              <a:lnSpc>
                <a:spcPts val="1889"/>
              </a:lnSpc>
              <a:buFont typeface="Arial"/>
              <a:buChar char="•"/>
            </a:pPr>
            <a:r>
              <a:rPr lang="en-US" sz="1399">
                <a:solidFill>
                  <a:srgbClr val="000000"/>
                </a:solidFill>
                <a:latin typeface="RoxboroughCF"/>
                <a:ea typeface="RoxboroughCF"/>
                <a:cs typeface="RoxboroughCF"/>
                <a:sym typeface="RoxboroughCF"/>
              </a:rPr>
              <a:t>Customized Favors – Soubou’, wedding, and Katb Ketab gifts.</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12" r="-1069" b="-1512"/>
            </a:stretch>
          </a:blipFill>
        </p:spPr>
      </p:sp>
      <p:sp>
        <p:nvSpPr>
          <p:cNvPr name="TextBox 3" id="3"/>
          <p:cNvSpPr txBox="true"/>
          <p:nvPr/>
        </p:nvSpPr>
        <p:spPr>
          <a:xfrm rot="0">
            <a:off x="8622835" y="718219"/>
            <a:ext cx="807068" cy="344177"/>
          </a:xfrm>
          <a:prstGeom prst="rect">
            <a:avLst/>
          </a:prstGeom>
        </p:spPr>
        <p:txBody>
          <a:bodyPr anchor="t" rtlCol="false" tIns="0" lIns="0" bIns="0" rIns="0">
            <a:spAutoFit/>
          </a:bodyPr>
          <a:lstStyle/>
          <a:p>
            <a:pPr algn="r">
              <a:lnSpc>
                <a:spcPts val="2731"/>
              </a:lnSpc>
            </a:pPr>
            <a:r>
              <a:rPr lang="en-US" sz="1950">
                <a:solidFill>
                  <a:srgbClr val="FAFAFA"/>
                </a:solidFill>
                <a:latin typeface="Montserrat"/>
                <a:ea typeface="Montserrat"/>
                <a:cs typeface="Montserrat"/>
                <a:sym typeface="Montserrat"/>
              </a:rPr>
              <a:t>2025</a:t>
            </a:r>
          </a:p>
        </p:txBody>
      </p:sp>
      <p:sp>
        <p:nvSpPr>
          <p:cNvPr name="Freeform 4" id="4"/>
          <p:cNvSpPr/>
          <p:nvPr/>
        </p:nvSpPr>
        <p:spPr>
          <a:xfrm flipH="false" flipV="false" rot="0">
            <a:off x="8231849" y="797116"/>
            <a:ext cx="487259" cy="233884"/>
          </a:xfrm>
          <a:custGeom>
            <a:avLst/>
            <a:gdLst/>
            <a:ahLst/>
            <a:cxnLst/>
            <a:rect r="r" b="b" t="t" l="l"/>
            <a:pathLst>
              <a:path h="233884" w="487259">
                <a:moveTo>
                  <a:pt x="0" y="0"/>
                </a:moveTo>
                <a:lnTo>
                  <a:pt x="487259" y="0"/>
                </a:lnTo>
                <a:lnTo>
                  <a:pt x="487259" y="233884"/>
                </a:lnTo>
                <a:lnTo>
                  <a:pt x="0" y="2338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50465" y="2723226"/>
            <a:ext cx="3639299" cy="3420941"/>
          </a:xfrm>
          <a:custGeom>
            <a:avLst/>
            <a:gdLst/>
            <a:ahLst/>
            <a:cxnLst/>
            <a:rect r="r" b="b" t="t" l="l"/>
            <a:pathLst>
              <a:path h="3420941" w="3639299">
                <a:moveTo>
                  <a:pt x="0" y="0"/>
                </a:moveTo>
                <a:lnTo>
                  <a:pt x="3639299" y="0"/>
                </a:lnTo>
                <a:lnTo>
                  <a:pt x="3639299" y="3420941"/>
                </a:lnTo>
                <a:lnTo>
                  <a:pt x="0" y="3420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36501" y="309989"/>
            <a:ext cx="6507632" cy="1837128"/>
          </a:xfrm>
          <a:prstGeom prst="rect">
            <a:avLst/>
          </a:prstGeom>
        </p:spPr>
        <p:txBody>
          <a:bodyPr anchor="t" rtlCol="false" tIns="0" lIns="0" bIns="0" rIns="0">
            <a:spAutoFit/>
          </a:bodyPr>
          <a:lstStyle/>
          <a:p>
            <a:pPr algn="l">
              <a:lnSpc>
                <a:spcPts val="14965"/>
              </a:lnSpc>
            </a:pPr>
            <a:r>
              <a:rPr lang="en-US" sz="10689">
                <a:solidFill>
                  <a:srgbClr val="FAFAFA"/>
                </a:solidFill>
                <a:latin typeface="League Gothic"/>
                <a:ea typeface="League Gothic"/>
                <a:cs typeface="League Gothic"/>
                <a:sym typeface="League Gothic"/>
              </a:rPr>
              <a:t>BUYER PERSONA </a:t>
            </a:r>
          </a:p>
        </p:txBody>
      </p:sp>
      <p:sp>
        <p:nvSpPr>
          <p:cNvPr name="Freeform 7" id="7"/>
          <p:cNvSpPr/>
          <p:nvPr/>
        </p:nvSpPr>
        <p:spPr>
          <a:xfrm flipH="false" flipV="false" rot="5400000">
            <a:off x="9095956" y="6262831"/>
            <a:ext cx="207007" cy="260504"/>
          </a:xfrm>
          <a:custGeom>
            <a:avLst/>
            <a:gdLst/>
            <a:ahLst/>
            <a:cxnLst/>
            <a:rect r="r" b="b" t="t" l="l"/>
            <a:pathLst>
              <a:path h="260504" w="207007">
                <a:moveTo>
                  <a:pt x="0" y="0"/>
                </a:moveTo>
                <a:lnTo>
                  <a:pt x="207007" y="0"/>
                </a:lnTo>
                <a:lnTo>
                  <a:pt x="207007" y="260503"/>
                </a:lnTo>
                <a:lnTo>
                  <a:pt x="0" y="260503"/>
                </a:lnTo>
                <a:lnTo>
                  <a:pt x="0" y="0"/>
                </a:lnTo>
                <a:close/>
              </a:path>
            </a:pathLst>
          </a:custGeom>
          <a:blipFill>
            <a:blip r:embed="rId7">
              <a:extLst>
                <a:ext uri="{96DAC541-7B7A-43D3-8B79-37D633B846F1}">
                  <asvg:svgBlip xmlns:asvg="http://schemas.microsoft.com/office/drawing/2016/SVG/main" r:embed="rId8"/>
                </a:ext>
              </a:extLst>
            </a:blip>
            <a:stretch>
              <a:fillRect l="-90848" t="-1567" r="-89864" b="-90269"/>
            </a:stretch>
          </a:blipFill>
        </p:spPr>
      </p:sp>
      <p:grpSp>
        <p:nvGrpSpPr>
          <p:cNvPr name="Group 8" id="8"/>
          <p:cNvGrpSpPr/>
          <p:nvPr/>
        </p:nvGrpSpPr>
        <p:grpSpPr>
          <a:xfrm rot="0">
            <a:off x="-1149068" y="7186217"/>
            <a:ext cx="12990137" cy="1294482"/>
            <a:chOff x="0" y="0"/>
            <a:chExt cx="4655372" cy="463913"/>
          </a:xfrm>
        </p:grpSpPr>
        <p:sp>
          <p:nvSpPr>
            <p:cNvPr name="Freeform 9" id="9"/>
            <p:cNvSpPr/>
            <p:nvPr/>
          </p:nvSpPr>
          <p:spPr>
            <a:xfrm flipH="false" flipV="false" rot="0">
              <a:off x="0" y="0"/>
              <a:ext cx="4655372" cy="463913"/>
            </a:xfrm>
            <a:custGeom>
              <a:avLst/>
              <a:gdLst/>
              <a:ahLst/>
              <a:cxnLst/>
              <a:rect r="r" b="b" t="t" l="l"/>
              <a:pathLst>
                <a:path h="463913" w="4655372">
                  <a:moveTo>
                    <a:pt x="0" y="0"/>
                  </a:moveTo>
                  <a:lnTo>
                    <a:pt x="4655372" y="0"/>
                  </a:lnTo>
                  <a:lnTo>
                    <a:pt x="4655372" y="463913"/>
                  </a:lnTo>
                  <a:lnTo>
                    <a:pt x="0" y="463913"/>
                  </a:lnTo>
                  <a:close/>
                </a:path>
              </a:pathLst>
            </a:custGeom>
            <a:solidFill>
              <a:srgbClr val="A4A559"/>
            </a:solidFill>
          </p:spPr>
        </p:sp>
        <p:sp>
          <p:nvSpPr>
            <p:cNvPr name="TextBox 10" id="10"/>
            <p:cNvSpPr txBox="true"/>
            <p:nvPr/>
          </p:nvSpPr>
          <p:spPr>
            <a:xfrm>
              <a:off x="0" y="-38100"/>
              <a:ext cx="4655372" cy="502013"/>
            </a:xfrm>
            <a:prstGeom prst="rect">
              <a:avLst/>
            </a:prstGeom>
          </p:spPr>
          <p:txBody>
            <a:bodyPr anchor="ctr" rtlCol="false" tIns="52500" lIns="52500" bIns="52500" rIns="52500"/>
            <a:lstStyle/>
            <a:p>
              <a:pPr algn="ctr">
                <a:lnSpc>
                  <a:spcPts val="2025"/>
                </a:lnSpc>
              </a:pPr>
            </a:p>
          </p:txBody>
        </p:sp>
      </p:grpSp>
      <p:sp>
        <p:nvSpPr>
          <p:cNvPr name="Freeform 11" id="11"/>
          <p:cNvSpPr/>
          <p:nvPr/>
        </p:nvSpPr>
        <p:spPr>
          <a:xfrm flipH="false" flipV="false" rot="0">
            <a:off x="5540303" y="1870034"/>
            <a:ext cx="782999" cy="784961"/>
          </a:xfrm>
          <a:custGeom>
            <a:avLst/>
            <a:gdLst/>
            <a:ahLst/>
            <a:cxnLst/>
            <a:rect r="r" b="b" t="t" l="l"/>
            <a:pathLst>
              <a:path h="784961" w="782999">
                <a:moveTo>
                  <a:pt x="0" y="0"/>
                </a:moveTo>
                <a:lnTo>
                  <a:pt x="782998" y="0"/>
                </a:lnTo>
                <a:lnTo>
                  <a:pt x="782998" y="784961"/>
                </a:lnTo>
                <a:lnTo>
                  <a:pt x="0" y="7849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0">
            <a:off x="8416928" y="1870034"/>
            <a:ext cx="782999" cy="784961"/>
          </a:xfrm>
          <a:custGeom>
            <a:avLst/>
            <a:gdLst/>
            <a:ahLst/>
            <a:cxnLst/>
            <a:rect r="r" b="b" t="t" l="l"/>
            <a:pathLst>
              <a:path h="784961" w="782999">
                <a:moveTo>
                  <a:pt x="782998" y="0"/>
                </a:moveTo>
                <a:lnTo>
                  <a:pt x="0" y="0"/>
                </a:lnTo>
                <a:lnTo>
                  <a:pt x="0" y="784961"/>
                </a:lnTo>
                <a:lnTo>
                  <a:pt x="782998" y="784961"/>
                </a:lnTo>
                <a:lnTo>
                  <a:pt x="78299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true" flipV="false" rot="554834">
            <a:off x="8811179" y="3870297"/>
            <a:ext cx="578013" cy="553447"/>
          </a:xfrm>
          <a:custGeom>
            <a:avLst/>
            <a:gdLst/>
            <a:ahLst/>
            <a:cxnLst/>
            <a:rect r="r" b="b" t="t" l="l"/>
            <a:pathLst>
              <a:path h="553447" w="578013">
                <a:moveTo>
                  <a:pt x="578012" y="0"/>
                </a:moveTo>
                <a:lnTo>
                  <a:pt x="0" y="0"/>
                </a:lnTo>
                <a:lnTo>
                  <a:pt x="0" y="553447"/>
                </a:lnTo>
                <a:lnTo>
                  <a:pt x="578012" y="553447"/>
                </a:lnTo>
                <a:lnTo>
                  <a:pt x="57801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514838">
            <a:off x="5348378" y="3870297"/>
            <a:ext cx="578013" cy="553447"/>
          </a:xfrm>
          <a:custGeom>
            <a:avLst/>
            <a:gdLst/>
            <a:ahLst/>
            <a:cxnLst/>
            <a:rect r="r" b="b" t="t" l="l"/>
            <a:pathLst>
              <a:path h="553447" w="578013">
                <a:moveTo>
                  <a:pt x="0" y="0"/>
                </a:moveTo>
                <a:lnTo>
                  <a:pt x="578013" y="0"/>
                </a:lnTo>
                <a:lnTo>
                  <a:pt x="578013" y="553447"/>
                </a:lnTo>
                <a:lnTo>
                  <a:pt x="0" y="5534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0">
            <a:off x="942376" y="4092224"/>
            <a:ext cx="1803165" cy="1802959"/>
            <a:chOff x="0" y="0"/>
            <a:chExt cx="6350013" cy="6349289"/>
          </a:xfrm>
        </p:grpSpPr>
        <p:sp>
          <p:nvSpPr>
            <p:cNvPr name="Freeform 16" id="16"/>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3"/>
              <a:stretch>
                <a:fillRect l="-24897" t="0" r="-24897" b="0"/>
              </a:stretch>
            </a:blipFill>
          </p:spPr>
        </p:sp>
      </p:grpSp>
      <p:grpSp>
        <p:nvGrpSpPr>
          <p:cNvPr name="Group 17" id="17"/>
          <p:cNvGrpSpPr/>
          <p:nvPr/>
        </p:nvGrpSpPr>
        <p:grpSpPr>
          <a:xfrm rot="0">
            <a:off x="3190912" y="4092224"/>
            <a:ext cx="1803165" cy="1802959"/>
            <a:chOff x="0" y="0"/>
            <a:chExt cx="6350013" cy="6349289"/>
          </a:xfrm>
        </p:grpSpPr>
        <p:sp>
          <p:nvSpPr>
            <p:cNvPr name="Freeform 18" id="18"/>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4"/>
              <a:stretch>
                <a:fillRect l="0" t="-25055" r="0" b="-25055"/>
              </a:stretch>
            </a:blipFill>
          </p:spPr>
        </p:sp>
      </p:grpSp>
      <p:grpSp>
        <p:nvGrpSpPr>
          <p:cNvPr name="Group 19" id="19"/>
          <p:cNvGrpSpPr/>
          <p:nvPr/>
        </p:nvGrpSpPr>
        <p:grpSpPr>
          <a:xfrm rot="0">
            <a:off x="895256" y="5729391"/>
            <a:ext cx="1897838" cy="370959"/>
            <a:chOff x="0" y="0"/>
            <a:chExt cx="680142" cy="132943"/>
          </a:xfrm>
        </p:grpSpPr>
        <p:sp>
          <p:nvSpPr>
            <p:cNvPr name="Freeform 20" id="20"/>
            <p:cNvSpPr/>
            <p:nvPr/>
          </p:nvSpPr>
          <p:spPr>
            <a:xfrm flipH="false" flipV="false" rot="0">
              <a:off x="0" y="0"/>
              <a:ext cx="680142" cy="132943"/>
            </a:xfrm>
            <a:custGeom>
              <a:avLst/>
              <a:gdLst/>
              <a:ahLst/>
              <a:cxnLst/>
              <a:rect r="r" b="b" t="t" l="l"/>
              <a:pathLst>
                <a:path h="132943" w="680142">
                  <a:moveTo>
                    <a:pt x="66472" y="0"/>
                  </a:moveTo>
                  <a:lnTo>
                    <a:pt x="613671" y="0"/>
                  </a:lnTo>
                  <a:cubicBezTo>
                    <a:pt x="631300" y="0"/>
                    <a:pt x="648207" y="7003"/>
                    <a:pt x="660673" y="19469"/>
                  </a:cubicBezTo>
                  <a:cubicBezTo>
                    <a:pt x="673139" y="31935"/>
                    <a:pt x="680142" y="48842"/>
                    <a:pt x="680142" y="66472"/>
                  </a:cubicBezTo>
                  <a:lnTo>
                    <a:pt x="680142" y="66472"/>
                  </a:lnTo>
                  <a:cubicBezTo>
                    <a:pt x="680142" y="103183"/>
                    <a:pt x="650382" y="132943"/>
                    <a:pt x="613671" y="132943"/>
                  </a:cubicBezTo>
                  <a:lnTo>
                    <a:pt x="66472" y="132943"/>
                  </a:lnTo>
                  <a:cubicBezTo>
                    <a:pt x="48842" y="132943"/>
                    <a:pt x="31935" y="125940"/>
                    <a:pt x="19469" y="113474"/>
                  </a:cubicBezTo>
                  <a:cubicBezTo>
                    <a:pt x="7003" y="101008"/>
                    <a:pt x="0" y="84101"/>
                    <a:pt x="0" y="66472"/>
                  </a:cubicBezTo>
                  <a:lnTo>
                    <a:pt x="0" y="66472"/>
                  </a:lnTo>
                  <a:cubicBezTo>
                    <a:pt x="0" y="48842"/>
                    <a:pt x="7003" y="31935"/>
                    <a:pt x="19469" y="19469"/>
                  </a:cubicBezTo>
                  <a:cubicBezTo>
                    <a:pt x="31935" y="7003"/>
                    <a:pt x="48842" y="0"/>
                    <a:pt x="66472" y="0"/>
                  </a:cubicBezTo>
                  <a:close/>
                </a:path>
              </a:pathLst>
            </a:custGeom>
            <a:solidFill>
              <a:srgbClr val="FE705D"/>
            </a:solidFill>
          </p:spPr>
        </p:sp>
        <p:sp>
          <p:nvSpPr>
            <p:cNvPr name="TextBox 21" id="21"/>
            <p:cNvSpPr txBox="true"/>
            <p:nvPr/>
          </p:nvSpPr>
          <p:spPr>
            <a:xfrm>
              <a:off x="0" y="-38100"/>
              <a:ext cx="680142" cy="171043"/>
            </a:xfrm>
            <a:prstGeom prst="rect">
              <a:avLst/>
            </a:prstGeom>
          </p:spPr>
          <p:txBody>
            <a:bodyPr anchor="ctr" rtlCol="false" tIns="52500" lIns="52500" bIns="52500" rIns="52500"/>
            <a:lstStyle/>
            <a:p>
              <a:pPr algn="ctr">
                <a:lnSpc>
                  <a:spcPts val="2025"/>
                </a:lnSpc>
              </a:pPr>
            </a:p>
          </p:txBody>
        </p:sp>
      </p:grpSp>
      <p:grpSp>
        <p:nvGrpSpPr>
          <p:cNvPr name="Group 22" id="22"/>
          <p:cNvGrpSpPr/>
          <p:nvPr/>
        </p:nvGrpSpPr>
        <p:grpSpPr>
          <a:xfrm rot="0">
            <a:off x="3143575" y="5729391"/>
            <a:ext cx="1897838" cy="370959"/>
            <a:chOff x="0" y="0"/>
            <a:chExt cx="680142" cy="132943"/>
          </a:xfrm>
        </p:grpSpPr>
        <p:sp>
          <p:nvSpPr>
            <p:cNvPr name="Freeform 23" id="23"/>
            <p:cNvSpPr/>
            <p:nvPr/>
          </p:nvSpPr>
          <p:spPr>
            <a:xfrm flipH="false" flipV="false" rot="0">
              <a:off x="0" y="0"/>
              <a:ext cx="680142" cy="132943"/>
            </a:xfrm>
            <a:custGeom>
              <a:avLst/>
              <a:gdLst/>
              <a:ahLst/>
              <a:cxnLst/>
              <a:rect r="r" b="b" t="t" l="l"/>
              <a:pathLst>
                <a:path h="132943" w="680142">
                  <a:moveTo>
                    <a:pt x="66472" y="0"/>
                  </a:moveTo>
                  <a:lnTo>
                    <a:pt x="613671" y="0"/>
                  </a:lnTo>
                  <a:cubicBezTo>
                    <a:pt x="631300" y="0"/>
                    <a:pt x="648207" y="7003"/>
                    <a:pt x="660673" y="19469"/>
                  </a:cubicBezTo>
                  <a:cubicBezTo>
                    <a:pt x="673139" y="31935"/>
                    <a:pt x="680142" y="48842"/>
                    <a:pt x="680142" y="66472"/>
                  </a:cubicBezTo>
                  <a:lnTo>
                    <a:pt x="680142" y="66472"/>
                  </a:lnTo>
                  <a:cubicBezTo>
                    <a:pt x="680142" y="103183"/>
                    <a:pt x="650382" y="132943"/>
                    <a:pt x="613671" y="132943"/>
                  </a:cubicBezTo>
                  <a:lnTo>
                    <a:pt x="66472" y="132943"/>
                  </a:lnTo>
                  <a:cubicBezTo>
                    <a:pt x="48842" y="132943"/>
                    <a:pt x="31935" y="125940"/>
                    <a:pt x="19469" y="113474"/>
                  </a:cubicBezTo>
                  <a:cubicBezTo>
                    <a:pt x="7003" y="101008"/>
                    <a:pt x="0" y="84101"/>
                    <a:pt x="0" y="66472"/>
                  </a:cubicBezTo>
                  <a:lnTo>
                    <a:pt x="0" y="66472"/>
                  </a:lnTo>
                  <a:cubicBezTo>
                    <a:pt x="0" y="48842"/>
                    <a:pt x="7003" y="31935"/>
                    <a:pt x="19469" y="19469"/>
                  </a:cubicBezTo>
                  <a:cubicBezTo>
                    <a:pt x="31935" y="7003"/>
                    <a:pt x="48842" y="0"/>
                    <a:pt x="66472" y="0"/>
                  </a:cubicBezTo>
                  <a:close/>
                </a:path>
              </a:pathLst>
            </a:custGeom>
            <a:solidFill>
              <a:srgbClr val="FE705D"/>
            </a:solidFill>
          </p:spPr>
        </p:sp>
        <p:sp>
          <p:nvSpPr>
            <p:cNvPr name="TextBox 24" id="24"/>
            <p:cNvSpPr txBox="true"/>
            <p:nvPr/>
          </p:nvSpPr>
          <p:spPr>
            <a:xfrm>
              <a:off x="0" y="-38100"/>
              <a:ext cx="680142" cy="171043"/>
            </a:xfrm>
            <a:prstGeom prst="rect">
              <a:avLst/>
            </a:prstGeom>
          </p:spPr>
          <p:txBody>
            <a:bodyPr anchor="ctr" rtlCol="false" tIns="52500" lIns="52500" bIns="52500" rIns="52500"/>
            <a:lstStyle/>
            <a:p>
              <a:pPr algn="ctr">
                <a:lnSpc>
                  <a:spcPts val="2025"/>
                </a:lnSpc>
              </a:pPr>
            </a:p>
          </p:txBody>
        </p:sp>
      </p:grpSp>
      <p:sp>
        <p:nvSpPr>
          <p:cNvPr name="Freeform 25" id="25"/>
          <p:cNvSpPr/>
          <p:nvPr/>
        </p:nvSpPr>
        <p:spPr>
          <a:xfrm flipH="false" flipV="false" rot="0">
            <a:off x="2792878" y="3997592"/>
            <a:ext cx="351129" cy="355388"/>
          </a:xfrm>
          <a:custGeom>
            <a:avLst/>
            <a:gdLst/>
            <a:ahLst/>
            <a:cxnLst/>
            <a:rect r="r" b="b" t="t" l="l"/>
            <a:pathLst>
              <a:path h="355388" w="351129">
                <a:moveTo>
                  <a:pt x="0" y="0"/>
                </a:moveTo>
                <a:lnTo>
                  <a:pt x="351129" y="0"/>
                </a:lnTo>
                <a:lnTo>
                  <a:pt x="351129" y="355389"/>
                </a:lnTo>
                <a:lnTo>
                  <a:pt x="0" y="355389"/>
                </a:lnTo>
                <a:lnTo>
                  <a:pt x="0" y="0"/>
                </a:lnTo>
                <a:close/>
              </a:path>
            </a:pathLst>
          </a:custGeom>
          <a:blipFill>
            <a:blip r:embed="rId15">
              <a:extLst>
                <a:ext uri="{96DAC541-7B7A-43D3-8B79-37D633B846F1}">
                  <asvg:svgBlip xmlns:asvg="http://schemas.microsoft.com/office/drawing/2016/SVG/main" r:embed="rId16"/>
                </a:ext>
              </a:extLst>
            </a:blip>
            <a:stretch>
              <a:fillRect l="-122527" t="0" r="0" b="-112440"/>
            </a:stretch>
          </a:blipFill>
        </p:spPr>
      </p:sp>
      <p:sp>
        <p:nvSpPr>
          <p:cNvPr name="TextBox 26" id="26"/>
          <p:cNvSpPr txBox="true"/>
          <p:nvPr/>
        </p:nvSpPr>
        <p:spPr>
          <a:xfrm rot="0">
            <a:off x="926760" y="5742552"/>
            <a:ext cx="1834831" cy="306537"/>
          </a:xfrm>
          <a:prstGeom prst="rect">
            <a:avLst/>
          </a:prstGeom>
        </p:spPr>
        <p:txBody>
          <a:bodyPr anchor="t" rtlCol="false" tIns="0" lIns="0" bIns="0" rIns="0">
            <a:spAutoFit/>
          </a:bodyPr>
          <a:lstStyle/>
          <a:p>
            <a:pPr algn="ctr">
              <a:lnSpc>
                <a:spcPts val="2467"/>
              </a:lnSpc>
            </a:pPr>
            <a:r>
              <a:rPr lang="en-US" sz="1762">
                <a:solidFill>
                  <a:srgbClr val="000000"/>
                </a:solidFill>
                <a:latin typeface="Glacial Indifference"/>
                <a:ea typeface="Glacial Indifference"/>
                <a:cs typeface="Glacial Indifference"/>
                <a:sym typeface="Glacial Indifference"/>
              </a:rPr>
              <a:t>AYSEL</a:t>
            </a:r>
          </a:p>
        </p:txBody>
      </p:sp>
      <p:sp>
        <p:nvSpPr>
          <p:cNvPr name="TextBox 27" id="27"/>
          <p:cNvSpPr txBox="true"/>
          <p:nvPr/>
        </p:nvSpPr>
        <p:spPr>
          <a:xfrm rot="0">
            <a:off x="3175078" y="5742552"/>
            <a:ext cx="1834831" cy="306537"/>
          </a:xfrm>
          <a:prstGeom prst="rect">
            <a:avLst/>
          </a:prstGeom>
        </p:spPr>
        <p:txBody>
          <a:bodyPr anchor="t" rtlCol="false" tIns="0" lIns="0" bIns="0" rIns="0">
            <a:spAutoFit/>
          </a:bodyPr>
          <a:lstStyle/>
          <a:p>
            <a:pPr algn="ctr">
              <a:lnSpc>
                <a:spcPts val="2467"/>
              </a:lnSpc>
            </a:pPr>
            <a:r>
              <a:rPr lang="en-US" sz="1762">
                <a:solidFill>
                  <a:srgbClr val="000000"/>
                </a:solidFill>
                <a:latin typeface="Glacial Indifference"/>
                <a:ea typeface="Glacial Indifference"/>
                <a:cs typeface="Glacial Indifference"/>
                <a:sym typeface="Glacial Indifference"/>
              </a:rPr>
              <a:t>NADEEN</a:t>
            </a:r>
          </a:p>
        </p:txBody>
      </p:sp>
      <p:sp>
        <p:nvSpPr>
          <p:cNvPr name="TextBox 28" id="28"/>
          <p:cNvSpPr txBox="true"/>
          <p:nvPr/>
        </p:nvSpPr>
        <p:spPr>
          <a:xfrm rot="0">
            <a:off x="831142" y="6196922"/>
            <a:ext cx="2026066" cy="196160"/>
          </a:xfrm>
          <a:prstGeom prst="rect">
            <a:avLst/>
          </a:prstGeom>
        </p:spPr>
        <p:txBody>
          <a:bodyPr anchor="t" rtlCol="false" tIns="0" lIns="0" bIns="0" rIns="0">
            <a:spAutoFit/>
          </a:bodyPr>
          <a:lstStyle/>
          <a:p>
            <a:pPr algn="ctr">
              <a:lnSpc>
                <a:spcPts val="1614"/>
              </a:lnSpc>
            </a:pPr>
            <a:r>
              <a:rPr lang="en-US" sz="1153">
                <a:solidFill>
                  <a:srgbClr val="FFB7C5"/>
                </a:solidFill>
                <a:latin typeface="Montserrat"/>
                <a:ea typeface="Montserrat"/>
                <a:cs typeface="Montserrat"/>
                <a:sym typeface="Montserrat"/>
              </a:rPr>
              <a:t>HEAD OF SOCIAL MEDIA</a:t>
            </a:r>
          </a:p>
        </p:txBody>
      </p:sp>
      <p:sp>
        <p:nvSpPr>
          <p:cNvPr name="TextBox 29" id="29"/>
          <p:cNvSpPr txBox="true"/>
          <p:nvPr/>
        </p:nvSpPr>
        <p:spPr>
          <a:xfrm rot="0">
            <a:off x="3079461" y="6196922"/>
            <a:ext cx="2026066" cy="196160"/>
          </a:xfrm>
          <a:prstGeom prst="rect">
            <a:avLst/>
          </a:prstGeom>
        </p:spPr>
        <p:txBody>
          <a:bodyPr anchor="t" rtlCol="false" tIns="0" lIns="0" bIns="0" rIns="0">
            <a:spAutoFit/>
          </a:bodyPr>
          <a:lstStyle/>
          <a:p>
            <a:pPr algn="ctr">
              <a:lnSpc>
                <a:spcPts val="1614"/>
              </a:lnSpc>
            </a:pPr>
            <a:r>
              <a:rPr lang="en-US" sz="1153">
                <a:solidFill>
                  <a:srgbClr val="FFB7C5"/>
                </a:solidFill>
                <a:latin typeface="Montserrat"/>
                <a:ea typeface="Montserrat"/>
                <a:cs typeface="Montserrat"/>
                <a:sym typeface="Montserrat"/>
              </a:rPr>
              <a:t>CONTENT CREATOR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12" r="-1069" b="-1512"/>
            </a:stretch>
          </a:blipFill>
        </p:spPr>
      </p:sp>
      <p:grpSp>
        <p:nvGrpSpPr>
          <p:cNvPr name="Group 3" id="3"/>
          <p:cNvGrpSpPr/>
          <p:nvPr/>
        </p:nvGrpSpPr>
        <p:grpSpPr>
          <a:xfrm rot="0">
            <a:off x="637870" y="650312"/>
            <a:ext cx="3150546" cy="3150187"/>
            <a:chOff x="0" y="0"/>
            <a:chExt cx="6350013" cy="6349289"/>
          </a:xfrm>
        </p:grpSpPr>
        <p:sp>
          <p:nvSpPr>
            <p:cNvPr name="Freeform 4" id="4"/>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solidFill>
              <a:srgbClr val="A4A559"/>
            </a:solidFill>
            <a:ln w="12700">
              <a:solidFill>
                <a:srgbClr val="000000"/>
              </a:solidFill>
            </a:ln>
          </p:spPr>
        </p:sp>
      </p:grpSp>
      <p:grpSp>
        <p:nvGrpSpPr>
          <p:cNvPr name="Group 5" id="5"/>
          <p:cNvGrpSpPr/>
          <p:nvPr/>
        </p:nvGrpSpPr>
        <p:grpSpPr>
          <a:xfrm rot="0">
            <a:off x="730541" y="742973"/>
            <a:ext cx="2965203" cy="2964865"/>
            <a:chOff x="0" y="0"/>
            <a:chExt cx="6350013" cy="6349289"/>
          </a:xfrm>
        </p:grpSpPr>
        <p:sp>
          <p:nvSpPr>
            <p:cNvPr name="Freeform 6" id="6"/>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3"/>
              <a:stretch>
                <a:fillRect l="-24897" t="0" r="-24897" b="0"/>
              </a:stretch>
            </a:blipFill>
          </p:spPr>
        </p:sp>
      </p:grpSp>
      <p:grpSp>
        <p:nvGrpSpPr>
          <p:cNvPr name="Group 7" id="7"/>
          <p:cNvGrpSpPr/>
          <p:nvPr/>
        </p:nvGrpSpPr>
        <p:grpSpPr>
          <a:xfrm rot="0">
            <a:off x="609063" y="3981149"/>
            <a:ext cx="3208160" cy="890948"/>
            <a:chOff x="0" y="0"/>
            <a:chExt cx="974627" cy="270667"/>
          </a:xfrm>
        </p:grpSpPr>
        <p:sp>
          <p:nvSpPr>
            <p:cNvPr name="Freeform 8" id="8"/>
            <p:cNvSpPr/>
            <p:nvPr/>
          </p:nvSpPr>
          <p:spPr>
            <a:xfrm flipH="false" flipV="false" rot="0">
              <a:off x="0" y="0"/>
              <a:ext cx="974627" cy="270667"/>
            </a:xfrm>
            <a:custGeom>
              <a:avLst/>
              <a:gdLst/>
              <a:ahLst/>
              <a:cxnLst/>
              <a:rect r="r" b="b" t="t" l="l"/>
              <a:pathLst>
                <a:path h="270667" w="974627">
                  <a:moveTo>
                    <a:pt x="89288" y="0"/>
                  </a:moveTo>
                  <a:lnTo>
                    <a:pt x="885339" y="0"/>
                  </a:lnTo>
                  <a:cubicBezTo>
                    <a:pt x="934651" y="0"/>
                    <a:pt x="974627" y="39976"/>
                    <a:pt x="974627" y="89288"/>
                  </a:cubicBezTo>
                  <a:lnTo>
                    <a:pt x="974627" y="181379"/>
                  </a:lnTo>
                  <a:cubicBezTo>
                    <a:pt x="974627" y="230691"/>
                    <a:pt x="934651" y="270667"/>
                    <a:pt x="885339" y="270667"/>
                  </a:cubicBezTo>
                  <a:lnTo>
                    <a:pt x="89288" y="270667"/>
                  </a:lnTo>
                  <a:cubicBezTo>
                    <a:pt x="39976" y="270667"/>
                    <a:pt x="0" y="230691"/>
                    <a:pt x="0" y="181379"/>
                  </a:cubicBezTo>
                  <a:lnTo>
                    <a:pt x="0" y="89288"/>
                  </a:lnTo>
                  <a:cubicBezTo>
                    <a:pt x="0" y="39976"/>
                    <a:pt x="39976" y="0"/>
                    <a:pt x="89288" y="0"/>
                  </a:cubicBezTo>
                  <a:close/>
                </a:path>
              </a:pathLst>
            </a:custGeom>
            <a:solidFill>
              <a:srgbClr val="C49B8D"/>
            </a:solidFill>
          </p:spPr>
        </p:sp>
        <p:sp>
          <p:nvSpPr>
            <p:cNvPr name="TextBox 9" id="9"/>
            <p:cNvSpPr txBox="true"/>
            <p:nvPr/>
          </p:nvSpPr>
          <p:spPr>
            <a:xfrm>
              <a:off x="0" y="-28575"/>
              <a:ext cx="974627" cy="299242"/>
            </a:xfrm>
            <a:prstGeom prst="rect">
              <a:avLst/>
            </a:prstGeom>
          </p:spPr>
          <p:txBody>
            <a:bodyPr anchor="ctr" rtlCol="false" tIns="35919" lIns="35919" bIns="35919" rIns="35919"/>
            <a:lstStyle/>
            <a:p>
              <a:pPr algn="ctr">
                <a:lnSpc>
                  <a:spcPts val="1979"/>
                </a:lnSpc>
              </a:pPr>
            </a:p>
          </p:txBody>
        </p:sp>
      </p:grpSp>
      <p:grpSp>
        <p:nvGrpSpPr>
          <p:cNvPr name="Group 10" id="10"/>
          <p:cNvGrpSpPr/>
          <p:nvPr/>
        </p:nvGrpSpPr>
        <p:grpSpPr>
          <a:xfrm rot="0">
            <a:off x="609063" y="5541485"/>
            <a:ext cx="3208160" cy="1419112"/>
            <a:chOff x="0" y="0"/>
            <a:chExt cx="974627" cy="431121"/>
          </a:xfrm>
        </p:grpSpPr>
        <p:sp>
          <p:nvSpPr>
            <p:cNvPr name="Freeform 11" id="11"/>
            <p:cNvSpPr/>
            <p:nvPr/>
          </p:nvSpPr>
          <p:spPr>
            <a:xfrm flipH="false" flipV="false" rot="0">
              <a:off x="0" y="0"/>
              <a:ext cx="974627" cy="431121"/>
            </a:xfrm>
            <a:custGeom>
              <a:avLst/>
              <a:gdLst/>
              <a:ahLst/>
              <a:cxnLst/>
              <a:rect r="r" b="b" t="t" l="l"/>
              <a:pathLst>
                <a:path h="431121" w="974627">
                  <a:moveTo>
                    <a:pt x="89288" y="0"/>
                  </a:moveTo>
                  <a:lnTo>
                    <a:pt x="885339" y="0"/>
                  </a:lnTo>
                  <a:cubicBezTo>
                    <a:pt x="934651" y="0"/>
                    <a:pt x="974627" y="39976"/>
                    <a:pt x="974627" y="89288"/>
                  </a:cubicBezTo>
                  <a:lnTo>
                    <a:pt x="974627" y="341833"/>
                  </a:lnTo>
                  <a:cubicBezTo>
                    <a:pt x="974627" y="391145"/>
                    <a:pt x="934651" y="431121"/>
                    <a:pt x="885339" y="431121"/>
                  </a:cubicBezTo>
                  <a:lnTo>
                    <a:pt x="89288" y="431121"/>
                  </a:lnTo>
                  <a:cubicBezTo>
                    <a:pt x="39976" y="431121"/>
                    <a:pt x="0" y="391145"/>
                    <a:pt x="0" y="341833"/>
                  </a:cubicBezTo>
                  <a:lnTo>
                    <a:pt x="0" y="89288"/>
                  </a:lnTo>
                  <a:cubicBezTo>
                    <a:pt x="0" y="39976"/>
                    <a:pt x="39976" y="0"/>
                    <a:pt x="89288" y="0"/>
                  </a:cubicBezTo>
                  <a:close/>
                </a:path>
              </a:pathLst>
            </a:custGeom>
            <a:solidFill>
              <a:srgbClr val="A4A559"/>
            </a:solidFill>
          </p:spPr>
        </p:sp>
        <p:sp>
          <p:nvSpPr>
            <p:cNvPr name="TextBox 12" id="12"/>
            <p:cNvSpPr txBox="true"/>
            <p:nvPr/>
          </p:nvSpPr>
          <p:spPr>
            <a:xfrm>
              <a:off x="0" y="-28575"/>
              <a:ext cx="974627" cy="459696"/>
            </a:xfrm>
            <a:prstGeom prst="rect">
              <a:avLst/>
            </a:prstGeom>
          </p:spPr>
          <p:txBody>
            <a:bodyPr anchor="ctr" rtlCol="false" tIns="35919" lIns="35919" bIns="35919" rIns="35919"/>
            <a:lstStyle/>
            <a:p>
              <a:pPr algn="ctr">
                <a:lnSpc>
                  <a:spcPts val="1979"/>
                </a:lnSpc>
              </a:pPr>
            </a:p>
          </p:txBody>
        </p:sp>
      </p:grpSp>
      <p:grpSp>
        <p:nvGrpSpPr>
          <p:cNvPr name="Group 13" id="13"/>
          <p:cNvGrpSpPr/>
          <p:nvPr/>
        </p:nvGrpSpPr>
        <p:grpSpPr>
          <a:xfrm rot="0">
            <a:off x="5026471" y="4913198"/>
            <a:ext cx="5001985" cy="1995399"/>
            <a:chOff x="0" y="0"/>
            <a:chExt cx="1519585" cy="606195"/>
          </a:xfrm>
        </p:grpSpPr>
        <p:sp>
          <p:nvSpPr>
            <p:cNvPr name="Freeform 14" id="14"/>
            <p:cNvSpPr/>
            <p:nvPr/>
          </p:nvSpPr>
          <p:spPr>
            <a:xfrm flipH="false" flipV="false" rot="0">
              <a:off x="0" y="0"/>
              <a:ext cx="1519585" cy="606195"/>
            </a:xfrm>
            <a:custGeom>
              <a:avLst/>
              <a:gdLst/>
              <a:ahLst/>
              <a:cxnLst/>
              <a:rect r="r" b="b" t="t" l="l"/>
              <a:pathLst>
                <a:path h="606195" w="1519585">
                  <a:moveTo>
                    <a:pt x="57267" y="0"/>
                  </a:moveTo>
                  <a:lnTo>
                    <a:pt x="1462317" y="0"/>
                  </a:lnTo>
                  <a:cubicBezTo>
                    <a:pt x="1493945" y="0"/>
                    <a:pt x="1519585" y="25640"/>
                    <a:pt x="1519585" y="57267"/>
                  </a:cubicBezTo>
                  <a:lnTo>
                    <a:pt x="1519585" y="548927"/>
                  </a:lnTo>
                  <a:cubicBezTo>
                    <a:pt x="1519585" y="580555"/>
                    <a:pt x="1493945" y="606195"/>
                    <a:pt x="1462317" y="606195"/>
                  </a:cubicBezTo>
                  <a:lnTo>
                    <a:pt x="57267" y="606195"/>
                  </a:lnTo>
                  <a:cubicBezTo>
                    <a:pt x="42079" y="606195"/>
                    <a:pt x="27513" y="600161"/>
                    <a:pt x="16773" y="589422"/>
                  </a:cubicBezTo>
                  <a:cubicBezTo>
                    <a:pt x="6034" y="578682"/>
                    <a:pt x="0" y="564116"/>
                    <a:pt x="0" y="548927"/>
                  </a:cubicBezTo>
                  <a:lnTo>
                    <a:pt x="0" y="57267"/>
                  </a:lnTo>
                  <a:cubicBezTo>
                    <a:pt x="0" y="25640"/>
                    <a:pt x="25640" y="0"/>
                    <a:pt x="57267" y="0"/>
                  </a:cubicBezTo>
                  <a:close/>
                </a:path>
              </a:pathLst>
            </a:custGeom>
            <a:solidFill>
              <a:srgbClr val="C49B8D"/>
            </a:solidFill>
          </p:spPr>
        </p:sp>
        <p:sp>
          <p:nvSpPr>
            <p:cNvPr name="TextBox 15" id="15"/>
            <p:cNvSpPr txBox="true"/>
            <p:nvPr/>
          </p:nvSpPr>
          <p:spPr>
            <a:xfrm>
              <a:off x="0" y="-28575"/>
              <a:ext cx="1519585" cy="634770"/>
            </a:xfrm>
            <a:prstGeom prst="rect">
              <a:avLst/>
            </a:prstGeom>
          </p:spPr>
          <p:txBody>
            <a:bodyPr anchor="ctr" rtlCol="false" tIns="35919" lIns="35919" bIns="35919" rIns="35919"/>
            <a:lstStyle/>
            <a:p>
              <a:pPr algn="ctr">
                <a:lnSpc>
                  <a:spcPts val="1979"/>
                </a:lnSpc>
              </a:pPr>
            </a:p>
          </p:txBody>
        </p:sp>
      </p:grpSp>
      <p:grpSp>
        <p:nvGrpSpPr>
          <p:cNvPr name="Group 16" id="16"/>
          <p:cNvGrpSpPr/>
          <p:nvPr/>
        </p:nvGrpSpPr>
        <p:grpSpPr>
          <a:xfrm rot="0">
            <a:off x="5052360" y="1569353"/>
            <a:ext cx="4883640" cy="2244829"/>
            <a:chOff x="0" y="0"/>
            <a:chExt cx="1483632" cy="681971"/>
          </a:xfrm>
        </p:grpSpPr>
        <p:sp>
          <p:nvSpPr>
            <p:cNvPr name="Freeform 17" id="17"/>
            <p:cNvSpPr/>
            <p:nvPr/>
          </p:nvSpPr>
          <p:spPr>
            <a:xfrm flipH="false" flipV="false" rot="0">
              <a:off x="0" y="0"/>
              <a:ext cx="1483632" cy="681971"/>
            </a:xfrm>
            <a:custGeom>
              <a:avLst/>
              <a:gdLst/>
              <a:ahLst/>
              <a:cxnLst/>
              <a:rect r="r" b="b" t="t" l="l"/>
              <a:pathLst>
                <a:path h="681971" w="1483632">
                  <a:moveTo>
                    <a:pt x="58655" y="0"/>
                  </a:moveTo>
                  <a:lnTo>
                    <a:pt x="1424976" y="0"/>
                  </a:lnTo>
                  <a:cubicBezTo>
                    <a:pt x="1457371" y="0"/>
                    <a:pt x="1483632" y="26261"/>
                    <a:pt x="1483632" y="58655"/>
                  </a:cubicBezTo>
                  <a:lnTo>
                    <a:pt x="1483632" y="623315"/>
                  </a:lnTo>
                  <a:cubicBezTo>
                    <a:pt x="1483632" y="655710"/>
                    <a:pt x="1457371" y="681971"/>
                    <a:pt x="1424976" y="681971"/>
                  </a:cubicBezTo>
                  <a:lnTo>
                    <a:pt x="58655" y="681971"/>
                  </a:lnTo>
                  <a:cubicBezTo>
                    <a:pt x="26261" y="681971"/>
                    <a:pt x="0" y="655710"/>
                    <a:pt x="0" y="623315"/>
                  </a:cubicBezTo>
                  <a:lnTo>
                    <a:pt x="0" y="58655"/>
                  </a:lnTo>
                  <a:cubicBezTo>
                    <a:pt x="0" y="26261"/>
                    <a:pt x="26261" y="0"/>
                    <a:pt x="58655" y="0"/>
                  </a:cubicBezTo>
                  <a:close/>
                </a:path>
              </a:pathLst>
            </a:custGeom>
            <a:solidFill>
              <a:srgbClr val="C49B8D"/>
            </a:solidFill>
          </p:spPr>
        </p:sp>
        <p:sp>
          <p:nvSpPr>
            <p:cNvPr name="TextBox 18" id="18"/>
            <p:cNvSpPr txBox="true"/>
            <p:nvPr/>
          </p:nvSpPr>
          <p:spPr>
            <a:xfrm>
              <a:off x="0" y="-28575"/>
              <a:ext cx="1483632" cy="710546"/>
            </a:xfrm>
            <a:prstGeom prst="rect">
              <a:avLst/>
            </a:prstGeom>
          </p:spPr>
          <p:txBody>
            <a:bodyPr anchor="ctr" rtlCol="false" tIns="35919" lIns="35919" bIns="35919" rIns="35919"/>
            <a:lstStyle/>
            <a:p>
              <a:pPr algn="ctr">
                <a:lnSpc>
                  <a:spcPts val="1979"/>
                </a:lnSpc>
              </a:pPr>
            </a:p>
          </p:txBody>
        </p:sp>
      </p:grpSp>
      <p:sp>
        <p:nvSpPr>
          <p:cNvPr name="Freeform 19" id="19"/>
          <p:cNvSpPr/>
          <p:nvPr/>
        </p:nvSpPr>
        <p:spPr>
          <a:xfrm flipH="false" flipV="false" rot="0">
            <a:off x="-781317" y="2663523"/>
            <a:ext cx="1511858" cy="1579651"/>
          </a:xfrm>
          <a:custGeom>
            <a:avLst/>
            <a:gdLst/>
            <a:ahLst/>
            <a:cxnLst/>
            <a:rect r="r" b="b" t="t" l="l"/>
            <a:pathLst>
              <a:path h="1579651" w="1511858">
                <a:moveTo>
                  <a:pt x="0" y="0"/>
                </a:moveTo>
                <a:lnTo>
                  <a:pt x="1511858" y="0"/>
                </a:lnTo>
                <a:lnTo>
                  <a:pt x="1511858" y="1579651"/>
                </a:lnTo>
                <a:lnTo>
                  <a:pt x="0" y="1579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0">
            <a:off x="10014780" y="3628793"/>
            <a:ext cx="1296854" cy="1355006"/>
          </a:xfrm>
          <a:custGeom>
            <a:avLst/>
            <a:gdLst/>
            <a:ahLst/>
            <a:cxnLst/>
            <a:rect r="r" b="b" t="t" l="l"/>
            <a:pathLst>
              <a:path h="1355006" w="1296854">
                <a:moveTo>
                  <a:pt x="1296853" y="0"/>
                </a:moveTo>
                <a:lnTo>
                  <a:pt x="0" y="0"/>
                </a:lnTo>
                <a:lnTo>
                  <a:pt x="0" y="1355006"/>
                </a:lnTo>
                <a:lnTo>
                  <a:pt x="1296853" y="1355006"/>
                </a:lnTo>
                <a:lnTo>
                  <a:pt x="129685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5126405" y="555062"/>
            <a:ext cx="1616540" cy="827761"/>
          </a:xfrm>
          <a:prstGeom prst="rect">
            <a:avLst/>
          </a:prstGeom>
        </p:spPr>
        <p:txBody>
          <a:bodyPr anchor="t" rtlCol="false" tIns="0" lIns="0" bIns="0" rIns="0">
            <a:spAutoFit/>
          </a:bodyPr>
          <a:lstStyle/>
          <a:p>
            <a:pPr algn="l">
              <a:lnSpc>
                <a:spcPts val="6768"/>
              </a:lnSpc>
            </a:pPr>
            <a:r>
              <a:rPr lang="en-US" sz="4834" b="true">
                <a:solidFill>
                  <a:srgbClr val="FFCF00"/>
                </a:solidFill>
                <a:latin typeface="Big Shoulders Display Bold"/>
                <a:ea typeface="Big Shoulders Display Bold"/>
                <a:cs typeface="Big Shoulders Display Bold"/>
                <a:sym typeface="Big Shoulders Display Bold"/>
              </a:rPr>
              <a:t>GOALS</a:t>
            </a:r>
          </a:p>
        </p:txBody>
      </p:sp>
      <p:sp>
        <p:nvSpPr>
          <p:cNvPr name="Freeform 22" id="22"/>
          <p:cNvSpPr/>
          <p:nvPr/>
        </p:nvSpPr>
        <p:spPr>
          <a:xfrm flipH="false" flipV="false" rot="0">
            <a:off x="6586566" y="750244"/>
            <a:ext cx="563882" cy="561767"/>
          </a:xfrm>
          <a:custGeom>
            <a:avLst/>
            <a:gdLst/>
            <a:ahLst/>
            <a:cxnLst/>
            <a:rect r="r" b="b" t="t" l="l"/>
            <a:pathLst>
              <a:path h="561767" w="563882">
                <a:moveTo>
                  <a:pt x="0" y="0"/>
                </a:moveTo>
                <a:lnTo>
                  <a:pt x="563882" y="0"/>
                </a:lnTo>
                <a:lnTo>
                  <a:pt x="563882" y="561767"/>
                </a:lnTo>
                <a:lnTo>
                  <a:pt x="0" y="5617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7262152" y="750244"/>
            <a:ext cx="563882" cy="561767"/>
          </a:xfrm>
          <a:custGeom>
            <a:avLst/>
            <a:gdLst/>
            <a:ahLst/>
            <a:cxnLst/>
            <a:rect r="r" b="b" t="t" l="l"/>
            <a:pathLst>
              <a:path h="561767" w="563882">
                <a:moveTo>
                  <a:pt x="0" y="0"/>
                </a:moveTo>
                <a:lnTo>
                  <a:pt x="563882" y="0"/>
                </a:lnTo>
                <a:lnTo>
                  <a:pt x="563882" y="561767"/>
                </a:lnTo>
                <a:lnTo>
                  <a:pt x="0" y="5617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396103" y="3965116"/>
            <a:ext cx="3634080" cy="827785"/>
          </a:xfrm>
          <a:prstGeom prst="rect">
            <a:avLst/>
          </a:prstGeom>
        </p:spPr>
        <p:txBody>
          <a:bodyPr anchor="t" rtlCol="false" tIns="0" lIns="0" bIns="0" rIns="0">
            <a:spAutoFit/>
          </a:bodyPr>
          <a:lstStyle/>
          <a:p>
            <a:pPr algn="ctr">
              <a:lnSpc>
                <a:spcPts val="6768"/>
              </a:lnSpc>
            </a:pPr>
            <a:r>
              <a:rPr lang="en-US" b="true" sz="4834">
                <a:solidFill>
                  <a:srgbClr val="FFFFFF"/>
                </a:solidFill>
                <a:latin typeface="Big Shoulders Display Bold"/>
                <a:ea typeface="Big Shoulders Display Bold"/>
                <a:cs typeface="Big Shoulders Display Bold"/>
                <a:sym typeface="Big Shoulders Display Bold"/>
              </a:rPr>
              <a:t>AYSEL</a:t>
            </a:r>
          </a:p>
        </p:txBody>
      </p:sp>
      <p:sp>
        <p:nvSpPr>
          <p:cNvPr name="TextBox 25" id="25"/>
          <p:cNvSpPr txBox="true"/>
          <p:nvPr/>
        </p:nvSpPr>
        <p:spPr>
          <a:xfrm rot="0">
            <a:off x="5026471" y="3965116"/>
            <a:ext cx="2899496" cy="827785"/>
          </a:xfrm>
          <a:prstGeom prst="rect">
            <a:avLst/>
          </a:prstGeom>
        </p:spPr>
        <p:txBody>
          <a:bodyPr anchor="t" rtlCol="false" tIns="0" lIns="0" bIns="0" rIns="0">
            <a:spAutoFit/>
          </a:bodyPr>
          <a:lstStyle/>
          <a:p>
            <a:pPr algn="l">
              <a:lnSpc>
                <a:spcPts val="6768"/>
              </a:lnSpc>
            </a:pPr>
            <a:r>
              <a:rPr lang="en-US" sz="4834" b="true">
                <a:solidFill>
                  <a:srgbClr val="FFCF00"/>
                </a:solidFill>
                <a:latin typeface="Big Shoulders Display Bold"/>
                <a:ea typeface="Big Shoulders Display Bold"/>
                <a:cs typeface="Big Shoulders Display Bold"/>
                <a:sym typeface="Big Shoulders Display Bold"/>
              </a:rPr>
              <a:t>PERSONALITY</a:t>
            </a:r>
          </a:p>
        </p:txBody>
      </p:sp>
      <p:sp>
        <p:nvSpPr>
          <p:cNvPr name="TextBox 26" id="26"/>
          <p:cNvSpPr txBox="true"/>
          <p:nvPr/>
        </p:nvSpPr>
        <p:spPr>
          <a:xfrm rot="0">
            <a:off x="436757" y="4989693"/>
            <a:ext cx="3552772" cy="372590"/>
          </a:xfrm>
          <a:prstGeom prst="rect">
            <a:avLst/>
          </a:prstGeom>
        </p:spPr>
        <p:txBody>
          <a:bodyPr anchor="t" rtlCol="false" tIns="0" lIns="0" bIns="0" rIns="0">
            <a:spAutoFit/>
          </a:bodyPr>
          <a:lstStyle/>
          <a:p>
            <a:pPr algn="ctr">
              <a:lnSpc>
                <a:spcPts val="3093"/>
              </a:lnSpc>
            </a:pPr>
            <a:r>
              <a:rPr lang="en-US" sz="2209">
                <a:solidFill>
                  <a:srgbClr val="FFFFFF"/>
                </a:solidFill>
                <a:latin typeface="Montserrat"/>
                <a:ea typeface="Montserrat"/>
                <a:cs typeface="Montserrat"/>
                <a:sym typeface="Montserrat"/>
              </a:rPr>
              <a:t>STUDENT</a:t>
            </a:r>
          </a:p>
        </p:txBody>
      </p:sp>
      <p:sp>
        <p:nvSpPr>
          <p:cNvPr name="TextBox 27" id="27"/>
          <p:cNvSpPr txBox="true"/>
          <p:nvPr/>
        </p:nvSpPr>
        <p:spPr>
          <a:xfrm rot="0">
            <a:off x="907290" y="5672947"/>
            <a:ext cx="1026499" cy="323975"/>
          </a:xfrm>
          <a:prstGeom prst="rect">
            <a:avLst/>
          </a:prstGeom>
        </p:spPr>
        <p:txBody>
          <a:bodyPr anchor="t" rtlCol="false" tIns="0" lIns="0" bIns="0" rIns="0">
            <a:spAutoFit/>
          </a:bodyPr>
          <a:lstStyle/>
          <a:p>
            <a:pPr algn="l">
              <a:lnSpc>
                <a:spcPts val="2633"/>
              </a:lnSpc>
            </a:pPr>
            <a:r>
              <a:rPr lang="en-US" sz="1881">
                <a:solidFill>
                  <a:srgbClr val="000000"/>
                </a:solidFill>
                <a:latin typeface="Montserrat"/>
                <a:ea typeface="Montserrat"/>
                <a:cs typeface="Montserrat"/>
                <a:sym typeface="Montserrat"/>
              </a:rPr>
              <a:t>AGE</a:t>
            </a:r>
          </a:p>
        </p:txBody>
      </p:sp>
      <p:sp>
        <p:nvSpPr>
          <p:cNvPr name="TextBox 28" id="28"/>
          <p:cNvSpPr txBox="true"/>
          <p:nvPr/>
        </p:nvSpPr>
        <p:spPr>
          <a:xfrm rot="0">
            <a:off x="907290" y="6066545"/>
            <a:ext cx="1379226" cy="323940"/>
          </a:xfrm>
          <a:prstGeom prst="rect">
            <a:avLst/>
          </a:prstGeom>
        </p:spPr>
        <p:txBody>
          <a:bodyPr anchor="t" rtlCol="false" tIns="0" lIns="0" bIns="0" rIns="0">
            <a:spAutoFit/>
          </a:bodyPr>
          <a:lstStyle/>
          <a:p>
            <a:pPr algn="l">
              <a:lnSpc>
                <a:spcPts val="2633"/>
              </a:lnSpc>
            </a:pPr>
            <a:r>
              <a:rPr lang="en-US" sz="1881">
                <a:solidFill>
                  <a:srgbClr val="000000"/>
                </a:solidFill>
                <a:latin typeface="Montserrat"/>
                <a:ea typeface="Montserrat"/>
                <a:cs typeface="Montserrat"/>
                <a:sym typeface="Montserrat"/>
              </a:rPr>
              <a:t>GENDER</a:t>
            </a:r>
          </a:p>
        </p:txBody>
      </p:sp>
      <p:sp>
        <p:nvSpPr>
          <p:cNvPr name="TextBox 29" id="29"/>
          <p:cNvSpPr txBox="true"/>
          <p:nvPr/>
        </p:nvSpPr>
        <p:spPr>
          <a:xfrm rot="0">
            <a:off x="907290" y="6460143"/>
            <a:ext cx="1509523" cy="320326"/>
          </a:xfrm>
          <a:prstGeom prst="rect">
            <a:avLst/>
          </a:prstGeom>
        </p:spPr>
        <p:txBody>
          <a:bodyPr anchor="t" rtlCol="false" tIns="0" lIns="0" bIns="0" rIns="0">
            <a:spAutoFit/>
          </a:bodyPr>
          <a:lstStyle/>
          <a:p>
            <a:pPr algn="l">
              <a:lnSpc>
                <a:spcPts val="2633"/>
              </a:lnSpc>
            </a:pPr>
            <a:r>
              <a:rPr lang="en-US" sz="1881">
                <a:solidFill>
                  <a:srgbClr val="000000"/>
                </a:solidFill>
                <a:latin typeface="Montserrat"/>
                <a:ea typeface="Montserrat"/>
                <a:cs typeface="Montserrat"/>
                <a:sym typeface="Montserrat"/>
              </a:rPr>
              <a:t>LOCATION</a:t>
            </a:r>
          </a:p>
        </p:txBody>
      </p:sp>
      <p:sp>
        <p:nvSpPr>
          <p:cNvPr name="TextBox 30" id="30"/>
          <p:cNvSpPr txBox="true"/>
          <p:nvPr/>
        </p:nvSpPr>
        <p:spPr>
          <a:xfrm rot="0">
            <a:off x="2454808" y="5676643"/>
            <a:ext cx="599184" cy="320326"/>
          </a:xfrm>
          <a:prstGeom prst="rect">
            <a:avLst/>
          </a:prstGeom>
        </p:spPr>
        <p:txBody>
          <a:bodyPr anchor="t" rtlCol="false" tIns="0" lIns="0" bIns="0" rIns="0">
            <a:spAutoFit/>
          </a:bodyPr>
          <a:lstStyle/>
          <a:p>
            <a:pPr algn="just">
              <a:lnSpc>
                <a:spcPts val="2633"/>
              </a:lnSpc>
            </a:pPr>
            <a:r>
              <a:rPr lang="en-US" b="true" sz="1881">
                <a:solidFill>
                  <a:srgbClr val="000000"/>
                </a:solidFill>
                <a:latin typeface="Montserrat Bold"/>
                <a:ea typeface="Montserrat Bold"/>
                <a:cs typeface="Montserrat Bold"/>
                <a:sym typeface="Montserrat Bold"/>
              </a:rPr>
              <a:t>20</a:t>
            </a:r>
          </a:p>
        </p:txBody>
      </p:sp>
      <p:sp>
        <p:nvSpPr>
          <p:cNvPr name="TextBox 31" id="31"/>
          <p:cNvSpPr txBox="true"/>
          <p:nvPr/>
        </p:nvSpPr>
        <p:spPr>
          <a:xfrm rot="0">
            <a:off x="2454808" y="6066545"/>
            <a:ext cx="1197027" cy="320279"/>
          </a:xfrm>
          <a:prstGeom prst="rect">
            <a:avLst/>
          </a:prstGeom>
        </p:spPr>
        <p:txBody>
          <a:bodyPr anchor="t" rtlCol="false" tIns="0" lIns="0" bIns="0" rIns="0">
            <a:spAutoFit/>
          </a:bodyPr>
          <a:lstStyle/>
          <a:p>
            <a:pPr algn="just">
              <a:lnSpc>
                <a:spcPts val="2633"/>
              </a:lnSpc>
            </a:pPr>
            <a:r>
              <a:rPr lang="en-US" b="true" sz="1881">
                <a:solidFill>
                  <a:srgbClr val="000000"/>
                </a:solidFill>
                <a:latin typeface="Montserrat Bold"/>
                <a:ea typeface="Montserrat Bold"/>
                <a:cs typeface="Montserrat Bold"/>
                <a:sym typeface="Montserrat Bold"/>
              </a:rPr>
              <a:t>FEMALE</a:t>
            </a:r>
          </a:p>
        </p:txBody>
      </p:sp>
      <p:sp>
        <p:nvSpPr>
          <p:cNvPr name="TextBox 32" id="32"/>
          <p:cNvSpPr txBox="true"/>
          <p:nvPr/>
        </p:nvSpPr>
        <p:spPr>
          <a:xfrm rot="0">
            <a:off x="2454808" y="6460143"/>
            <a:ext cx="1362415" cy="320326"/>
          </a:xfrm>
          <a:prstGeom prst="rect">
            <a:avLst/>
          </a:prstGeom>
        </p:spPr>
        <p:txBody>
          <a:bodyPr anchor="t" rtlCol="false" tIns="0" lIns="0" bIns="0" rIns="0">
            <a:spAutoFit/>
          </a:bodyPr>
          <a:lstStyle/>
          <a:p>
            <a:pPr algn="just">
              <a:lnSpc>
                <a:spcPts val="2633"/>
              </a:lnSpc>
            </a:pPr>
            <a:r>
              <a:rPr lang="en-US" b="true" sz="1881">
                <a:solidFill>
                  <a:srgbClr val="000000"/>
                </a:solidFill>
                <a:latin typeface="Montserrat Bold"/>
                <a:ea typeface="Montserrat Bold"/>
                <a:cs typeface="Montserrat Bold"/>
                <a:sym typeface="Montserrat Bold"/>
              </a:rPr>
              <a:t>EGYPTIAN</a:t>
            </a:r>
          </a:p>
        </p:txBody>
      </p:sp>
      <p:sp>
        <p:nvSpPr>
          <p:cNvPr name="TextBox 33" id="33"/>
          <p:cNvSpPr txBox="true"/>
          <p:nvPr/>
        </p:nvSpPr>
        <p:spPr>
          <a:xfrm rot="0">
            <a:off x="5218521" y="5166463"/>
            <a:ext cx="4617886" cy="1231009"/>
          </a:xfrm>
          <a:prstGeom prst="rect">
            <a:avLst/>
          </a:prstGeom>
        </p:spPr>
        <p:txBody>
          <a:bodyPr anchor="t" rtlCol="false" tIns="0" lIns="0" bIns="0" rIns="0">
            <a:spAutoFit/>
          </a:bodyPr>
          <a:lstStyle/>
          <a:p>
            <a:pPr algn="l">
              <a:lnSpc>
                <a:spcPts val="1974"/>
              </a:lnSpc>
            </a:pPr>
            <a:r>
              <a:rPr lang="en-US" sz="1410">
                <a:solidFill>
                  <a:srgbClr val="FFFFFF"/>
                </a:solidFill>
                <a:latin typeface="Montserrat"/>
                <a:ea typeface="Montserrat"/>
                <a:cs typeface="Montserrat"/>
                <a:sym typeface="Montserrat"/>
              </a:rPr>
              <a:t>- Balancing her studies with her new business venture.</a:t>
            </a:r>
          </a:p>
          <a:p>
            <a:pPr algn="l">
              <a:lnSpc>
                <a:spcPts val="1974"/>
              </a:lnSpc>
            </a:pPr>
            <a:r>
              <a:rPr lang="en-US" sz="1410">
                <a:solidFill>
                  <a:srgbClr val="FFFFFF"/>
                </a:solidFill>
                <a:latin typeface="Montserrat"/>
                <a:ea typeface="Montserrat"/>
                <a:cs typeface="Montserrat"/>
                <a:sym typeface="Montserrat"/>
              </a:rPr>
              <a:t>- Limited experience in running a business, requiring her to learn as she goes.</a:t>
            </a:r>
          </a:p>
          <a:p>
            <a:pPr algn="l">
              <a:lnSpc>
                <a:spcPts val="1974"/>
              </a:lnSpc>
            </a:pPr>
          </a:p>
        </p:txBody>
      </p:sp>
      <p:sp>
        <p:nvSpPr>
          <p:cNvPr name="TextBox 34" id="34"/>
          <p:cNvSpPr txBox="true"/>
          <p:nvPr/>
        </p:nvSpPr>
        <p:spPr>
          <a:xfrm rot="0">
            <a:off x="5026471" y="1890828"/>
            <a:ext cx="4665900" cy="935130"/>
          </a:xfrm>
          <a:prstGeom prst="rect">
            <a:avLst/>
          </a:prstGeom>
        </p:spPr>
        <p:txBody>
          <a:bodyPr anchor="t" rtlCol="false" tIns="0" lIns="0" bIns="0" rIns="0">
            <a:spAutoFit/>
          </a:bodyPr>
          <a:lstStyle/>
          <a:p>
            <a:pPr algn="l" marL="390536" indent="-195268" lvl="1">
              <a:lnSpc>
                <a:spcPts val="2532"/>
              </a:lnSpc>
              <a:buFont typeface="Arial"/>
              <a:buChar char="•"/>
            </a:pPr>
            <a:r>
              <a:rPr lang="en-US" sz="1808">
                <a:solidFill>
                  <a:srgbClr val="FFFFFF"/>
                </a:solidFill>
                <a:latin typeface="Montserrat"/>
                <a:ea typeface="Montserrat"/>
                <a:cs typeface="Montserrat"/>
                <a:sym typeface="Montserrat"/>
              </a:rPr>
              <a:t>- To launch her own small business selling home decor items made from unfinished concrete.</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12" r="-1069" b="-1512"/>
            </a:stretch>
          </a:blipFill>
        </p:spPr>
      </p:sp>
      <p:grpSp>
        <p:nvGrpSpPr>
          <p:cNvPr name="Group 3" id="3"/>
          <p:cNvGrpSpPr/>
          <p:nvPr/>
        </p:nvGrpSpPr>
        <p:grpSpPr>
          <a:xfrm rot="0">
            <a:off x="637870" y="650312"/>
            <a:ext cx="3150546" cy="3150187"/>
            <a:chOff x="0" y="0"/>
            <a:chExt cx="6350013" cy="6349289"/>
          </a:xfrm>
        </p:grpSpPr>
        <p:sp>
          <p:nvSpPr>
            <p:cNvPr name="Freeform 4" id="4"/>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solidFill>
              <a:srgbClr val="A4A559"/>
            </a:solidFill>
            <a:ln w="12700">
              <a:solidFill>
                <a:srgbClr val="000000"/>
              </a:solidFill>
            </a:ln>
          </p:spPr>
        </p:sp>
      </p:grpSp>
      <p:grpSp>
        <p:nvGrpSpPr>
          <p:cNvPr name="Group 5" id="5"/>
          <p:cNvGrpSpPr/>
          <p:nvPr/>
        </p:nvGrpSpPr>
        <p:grpSpPr>
          <a:xfrm rot="0">
            <a:off x="730541" y="742973"/>
            <a:ext cx="2965203" cy="2964865"/>
            <a:chOff x="0" y="0"/>
            <a:chExt cx="6350013" cy="6349289"/>
          </a:xfrm>
        </p:grpSpPr>
        <p:sp>
          <p:nvSpPr>
            <p:cNvPr name="Freeform 6" id="6"/>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3"/>
              <a:stretch>
                <a:fillRect l="0" t="-25055" r="0" b="-25055"/>
              </a:stretch>
            </a:blipFill>
          </p:spPr>
        </p:sp>
      </p:grpSp>
      <p:grpSp>
        <p:nvGrpSpPr>
          <p:cNvPr name="Group 7" id="7"/>
          <p:cNvGrpSpPr/>
          <p:nvPr/>
        </p:nvGrpSpPr>
        <p:grpSpPr>
          <a:xfrm rot="0">
            <a:off x="609063" y="3981149"/>
            <a:ext cx="3208160" cy="890948"/>
            <a:chOff x="0" y="0"/>
            <a:chExt cx="974627" cy="270667"/>
          </a:xfrm>
        </p:grpSpPr>
        <p:sp>
          <p:nvSpPr>
            <p:cNvPr name="Freeform 8" id="8"/>
            <p:cNvSpPr/>
            <p:nvPr/>
          </p:nvSpPr>
          <p:spPr>
            <a:xfrm flipH="false" flipV="false" rot="0">
              <a:off x="0" y="0"/>
              <a:ext cx="974627" cy="270667"/>
            </a:xfrm>
            <a:custGeom>
              <a:avLst/>
              <a:gdLst/>
              <a:ahLst/>
              <a:cxnLst/>
              <a:rect r="r" b="b" t="t" l="l"/>
              <a:pathLst>
                <a:path h="270667" w="974627">
                  <a:moveTo>
                    <a:pt x="89288" y="0"/>
                  </a:moveTo>
                  <a:lnTo>
                    <a:pt x="885339" y="0"/>
                  </a:lnTo>
                  <a:cubicBezTo>
                    <a:pt x="934651" y="0"/>
                    <a:pt x="974627" y="39976"/>
                    <a:pt x="974627" y="89288"/>
                  </a:cubicBezTo>
                  <a:lnTo>
                    <a:pt x="974627" y="181379"/>
                  </a:lnTo>
                  <a:cubicBezTo>
                    <a:pt x="974627" y="230691"/>
                    <a:pt x="934651" y="270667"/>
                    <a:pt x="885339" y="270667"/>
                  </a:cubicBezTo>
                  <a:lnTo>
                    <a:pt x="89288" y="270667"/>
                  </a:lnTo>
                  <a:cubicBezTo>
                    <a:pt x="39976" y="270667"/>
                    <a:pt x="0" y="230691"/>
                    <a:pt x="0" y="181379"/>
                  </a:cubicBezTo>
                  <a:lnTo>
                    <a:pt x="0" y="89288"/>
                  </a:lnTo>
                  <a:cubicBezTo>
                    <a:pt x="0" y="39976"/>
                    <a:pt x="39976" y="0"/>
                    <a:pt x="89288" y="0"/>
                  </a:cubicBezTo>
                  <a:close/>
                </a:path>
              </a:pathLst>
            </a:custGeom>
            <a:solidFill>
              <a:srgbClr val="C49B8D"/>
            </a:solidFill>
          </p:spPr>
        </p:sp>
        <p:sp>
          <p:nvSpPr>
            <p:cNvPr name="TextBox 9" id="9"/>
            <p:cNvSpPr txBox="true"/>
            <p:nvPr/>
          </p:nvSpPr>
          <p:spPr>
            <a:xfrm>
              <a:off x="0" y="-28575"/>
              <a:ext cx="974627" cy="299242"/>
            </a:xfrm>
            <a:prstGeom prst="rect">
              <a:avLst/>
            </a:prstGeom>
          </p:spPr>
          <p:txBody>
            <a:bodyPr anchor="ctr" rtlCol="false" tIns="35919" lIns="35919" bIns="35919" rIns="35919"/>
            <a:lstStyle/>
            <a:p>
              <a:pPr algn="ctr">
                <a:lnSpc>
                  <a:spcPts val="1979"/>
                </a:lnSpc>
              </a:pPr>
            </a:p>
          </p:txBody>
        </p:sp>
      </p:grpSp>
      <p:grpSp>
        <p:nvGrpSpPr>
          <p:cNvPr name="Group 10" id="10"/>
          <p:cNvGrpSpPr/>
          <p:nvPr/>
        </p:nvGrpSpPr>
        <p:grpSpPr>
          <a:xfrm rot="0">
            <a:off x="609063" y="5541485"/>
            <a:ext cx="3208160" cy="1419112"/>
            <a:chOff x="0" y="0"/>
            <a:chExt cx="974627" cy="431121"/>
          </a:xfrm>
        </p:grpSpPr>
        <p:sp>
          <p:nvSpPr>
            <p:cNvPr name="Freeform 11" id="11"/>
            <p:cNvSpPr/>
            <p:nvPr/>
          </p:nvSpPr>
          <p:spPr>
            <a:xfrm flipH="false" flipV="false" rot="0">
              <a:off x="0" y="0"/>
              <a:ext cx="974627" cy="431121"/>
            </a:xfrm>
            <a:custGeom>
              <a:avLst/>
              <a:gdLst/>
              <a:ahLst/>
              <a:cxnLst/>
              <a:rect r="r" b="b" t="t" l="l"/>
              <a:pathLst>
                <a:path h="431121" w="974627">
                  <a:moveTo>
                    <a:pt x="89288" y="0"/>
                  </a:moveTo>
                  <a:lnTo>
                    <a:pt x="885339" y="0"/>
                  </a:lnTo>
                  <a:cubicBezTo>
                    <a:pt x="934651" y="0"/>
                    <a:pt x="974627" y="39976"/>
                    <a:pt x="974627" y="89288"/>
                  </a:cubicBezTo>
                  <a:lnTo>
                    <a:pt x="974627" y="341833"/>
                  </a:lnTo>
                  <a:cubicBezTo>
                    <a:pt x="974627" y="391145"/>
                    <a:pt x="934651" y="431121"/>
                    <a:pt x="885339" y="431121"/>
                  </a:cubicBezTo>
                  <a:lnTo>
                    <a:pt x="89288" y="431121"/>
                  </a:lnTo>
                  <a:cubicBezTo>
                    <a:pt x="39976" y="431121"/>
                    <a:pt x="0" y="391145"/>
                    <a:pt x="0" y="341833"/>
                  </a:cubicBezTo>
                  <a:lnTo>
                    <a:pt x="0" y="89288"/>
                  </a:lnTo>
                  <a:cubicBezTo>
                    <a:pt x="0" y="39976"/>
                    <a:pt x="39976" y="0"/>
                    <a:pt x="89288" y="0"/>
                  </a:cubicBezTo>
                  <a:close/>
                </a:path>
              </a:pathLst>
            </a:custGeom>
            <a:solidFill>
              <a:srgbClr val="A4A559"/>
            </a:solidFill>
          </p:spPr>
        </p:sp>
        <p:sp>
          <p:nvSpPr>
            <p:cNvPr name="TextBox 12" id="12"/>
            <p:cNvSpPr txBox="true"/>
            <p:nvPr/>
          </p:nvSpPr>
          <p:spPr>
            <a:xfrm>
              <a:off x="0" y="-28575"/>
              <a:ext cx="974627" cy="459696"/>
            </a:xfrm>
            <a:prstGeom prst="rect">
              <a:avLst/>
            </a:prstGeom>
          </p:spPr>
          <p:txBody>
            <a:bodyPr anchor="ctr" rtlCol="false" tIns="35919" lIns="35919" bIns="35919" rIns="35919"/>
            <a:lstStyle/>
            <a:p>
              <a:pPr algn="ctr">
                <a:lnSpc>
                  <a:spcPts val="1979"/>
                </a:lnSpc>
              </a:pPr>
            </a:p>
          </p:txBody>
        </p:sp>
      </p:grpSp>
      <p:grpSp>
        <p:nvGrpSpPr>
          <p:cNvPr name="Group 13" id="13"/>
          <p:cNvGrpSpPr/>
          <p:nvPr/>
        </p:nvGrpSpPr>
        <p:grpSpPr>
          <a:xfrm rot="0">
            <a:off x="5026471" y="4913198"/>
            <a:ext cx="5001985" cy="1995399"/>
            <a:chOff x="0" y="0"/>
            <a:chExt cx="1519585" cy="606195"/>
          </a:xfrm>
        </p:grpSpPr>
        <p:sp>
          <p:nvSpPr>
            <p:cNvPr name="Freeform 14" id="14"/>
            <p:cNvSpPr/>
            <p:nvPr/>
          </p:nvSpPr>
          <p:spPr>
            <a:xfrm flipH="false" flipV="false" rot="0">
              <a:off x="0" y="0"/>
              <a:ext cx="1519585" cy="606195"/>
            </a:xfrm>
            <a:custGeom>
              <a:avLst/>
              <a:gdLst/>
              <a:ahLst/>
              <a:cxnLst/>
              <a:rect r="r" b="b" t="t" l="l"/>
              <a:pathLst>
                <a:path h="606195" w="1519585">
                  <a:moveTo>
                    <a:pt x="57267" y="0"/>
                  </a:moveTo>
                  <a:lnTo>
                    <a:pt x="1462317" y="0"/>
                  </a:lnTo>
                  <a:cubicBezTo>
                    <a:pt x="1493945" y="0"/>
                    <a:pt x="1519585" y="25640"/>
                    <a:pt x="1519585" y="57267"/>
                  </a:cubicBezTo>
                  <a:lnTo>
                    <a:pt x="1519585" y="548927"/>
                  </a:lnTo>
                  <a:cubicBezTo>
                    <a:pt x="1519585" y="580555"/>
                    <a:pt x="1493945" y="606195"/>
                    <a:pt x="1462317" y="606195"/>
                  </a:cubicBezTo>
                  <a:lnTo>
                    <a:pt x="57267" y="606195"/>
                  </a:lnTo>
                  <a:cubicBezTo>
                    <a:pt x="42079" y="606195"/>
                    <a:pt x="27513" y="600161"/>
                    <a:pt x="16773" y="589422"/>
                  </a:cubicBezTo>
                  <a:cubicBezTo>
                    <a:pt x="6034" y="578682"/>
                    <a:pt x="0" y="564116"/>
                    <a:pt x="0" y="548927"/>
                  </a:cubicBezTo>
                  <a:lnTo>
                    <a:pt x="0" y="57267"/>
                  </a:lnTo>
                  <a:cubicBezTo>
                    <a:pt x="0" y="25640"/>
                    <a:pt x="25640" y="0"/>
                    <a:pt x="57267" y="0"/>
                  </a:cubicBezTo>
                  <a:close/>
                </a:path>
              </a:pathLst>
            </a:custGeom>
            <a:solidFill>
              <a:srgbClr val="C49B8D"/>
            </a:solidFill>
          </p:spPr>
        </p:sp>
        <p:sp>
          <p:nvSpPr>
            <p:cNvPr name="TextBox 15" id="15"/>
            <p:cNvSpPr txBox="true"/>
            <p:nvPr/>
          </p:nvSpPr>
          <p:spPr>
            <a:xfrm>
              <a:off x="0" y="-28575"/>
              <a:ext cx="1519585" cy="634770"/>
            </a:xfrm>
            <a:prstGeom prst="rect">
              <a:avLst/>
            </a:prstGeom>
          </p:spPr>
          <p:txBody>
            <a:bodyPr anchor="ctr" rtlCol="false" tIns="35919" lIns="35919" bIns="35919" rIns="35919"/>
            <a:lstStyle/>
            <a:p>
              <a:pPr algn="ctr">
                <a:lnSpc>
                  <a:spcPts val="1979"/>
                </a:lnSpc>
              </a:pPr>
            </a:p>
          </p:txBody>
        </p:sp>
      </p:grpSp>
      <p:grpSp>
        <p:nvGrpSpPr>
          <p:cNvPr name="Group 16" id="16"/>
          <p:cNvGrpSpPr/>
          <p:nvPr/>
        </p:nvGrpSpPr>
        <p:grpSpPr>
          <a:xfrm rot="0">
            <a:off x="5052360" y="1569353"/>
            <a:ext cx="4883640" cy="2244829"/>
            <a:chOff x="0" y="0"/>
            <a:chExt cx="1483632" cy="681971"/>
          </a:xfrm>
        </p:grpSpPr>
        <p:sp>
          <p:nvSpPr>
            <p:cNvPr name="Freeform 17" id="17"/>
            <p:cNvSpPr/>
            <p:nvPr/>
          </p:nvSpPr>
          <p:spPr>
            <a:xfrm flipH="false" flipV="false" rot="0">
              <a:off x="0" y="0"/>
              <a:ext cx="1483632" cy="681971"/>
            </a:xfrm>
            <a:custGeom>
              <a:avLst/>
              <a:gdLst/>
              <a:ahLst/>
              <a:cxnLst/>
              <a:rect r="r" b="b" t="t" l="l"/>
              <a:pathLst>
                <a:path h="681971" w="1483632">
                  <a:moveTo>
                    <a:pt x="58655" y="0"/>
                  </a:moveTo>
                  <a:lnTo>
                    <a:pt x="1424976" y="0"/>
                  </a:lnTo>
                  <a:cubicBezTo>
                    <a:pt x="1457371" y="0"/>
                    <a:pt x="1483632" y="26261"/>
                    <a:pt x="1483632" y="58655"/>
                  </a:cubicBezTo>
                  <a:lnTo>
                    <a:pt x="1483632" y="623315"/>
                  </a:lnTo>
                  <a:cubicBezTo>
                    <a:pt x="1483632" y="655710"/>
                    <a:pt x="1457371" y="681971"/>
                    <a:pt x="1424976" y="681971"/>
                  </a:cubicBezTo>
                  <a:lnTo>
                    <a:pt x="58655" y="681971"/>
                  </a:lnTo>
                  <a:cubicBezTo>
                    <a:pt x="26261" y="681971"/>
                    <a:pt x="0" y="655710"/>
                    <a:pt x="0" y="623315"/>
                  </a:cubicBezTo>
                  <a:lnTo>
                    <a:pt x="0" y="58655"/>
                  </a:lnTo>
                  <a:cubicBezTo>
                    <a:pt x="0" y="26261"/>
                    <a:pt x="26261" y="0"/>
                    <a:pt x="58655" y="0"/>
                  </a:cubicBezTo>
                  <a:close/>
                </a:path>
              </a:pathLst>
            </a:custGeom>
            <a:solidFill>
              <a:srgbClr val="C49B8D"/>
            </a:solidFill>
          </p:spPr>
        </p:sp>
        <p:sp>
          <p:nvSpPr>
            <p:cNvPr name="TextBox 18" id="18"/>
            <p:cNvSpPr txBox="true"/>
            <p:nvPr/>
          </p:nvSpPr>
          <p:spPr>
            <a:xfrm>
              <a:off x="0" y="-28575"/>
              <a:ext cx="1483632" cy="710546"/>
            </a:xfrm>
            <a:prstGeom prst="rect">
              <a:avLst/>
            </a:prstGeom>
          </p:spPr>
          <p:txBody>
            <a:bodyPr anchor="ctr" rtlCol="false" tIns="35919" lIns="35919" bIns="35919" rIns="35919"/>
            <a:lstStyle/>
            <a:p>
              <a:pPr algn="ctr">
                <a:lnSpc>
                  <a:spcPts val="1979"/>
                </a:lnSpc>
              </a:pPr>
            </a:p>
          </p:txBody>
        </p:sp>
      </p:grpSp>
      <p:sp>
        <p:nvSpPr>
          <p:cNvPr name="Freeform 19" id="19"/>
          <p:cNvSpPr/>
          <p:nvPr/>
        </p:nvSpPr>
        <p:spPr>
          <a:xfrm flipH="false" flipV="false" rot="0">
            <a:off x="-781317" y="2663523"/>
            <a:ext cx="1511858" cy="1579651"/>
          </a:xfrm>
          <a:custGeom>
            <a:avLst/>
            <a:gdLst/>
            <a:ahLst/>
            <a:cxnLst/>
            <a:rect r="r" b="b" t="t" l="l"/>
            <a:pathLst>
              <a:path h="1579651" w="1511858">
                <a:moveTo>
                  <a:pt x="0" y="0"/>
                </a:moveTo>
                <a:lnTo>
                  <a:pt x="1511858" y="0"/>
                </a:lnTo>
                <a:lnTo>
                  <a:pt x="1511858" y="1579651"/>
                </a:lnTo>
                <a:lnTo>
                  <a:pt x="0" y="1579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0">
            <a:off x="10014780" y="3628793"/>
            <a:ext cx="1296854" cy="1355006"/>
          </a:xfrm>
          <a:custGeom>
            <a:avLst/>
            <a:gdLst/>
            <a:ahLst/>
            <a:cxnLst/>
            <a:rect r="r" b="b" t="t" l="l"/>
            <a:pathLst>
              <a:path h="1355006" w="1296854">
                <a:moveTo>
                  <a:pt x="1296853" y="0"/>
                </a:moveTo>
                <a:lnTo>
                  <a:pt x="0" y="0"/>
                </a:lnTo>
                <a:lnTo>
                  <a:pt x="0" y="1355006"/>
                </a:lnTo>
                <a:lnTo>
                  <a:pt x="1296853" y="1355006"/>
                </a:lnTo>
                <a:lnTo>
                  <a:pt x="129685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5126405" y="555062"/>
            <a:ext cx="1616540" cy="827761"/>
          </a:xfrm>
          <a:prstGeom prst="rect">
            <a:avLst/>
          </a:prstGeom>
        </p:spPr>
        <p:txBody>
          <a:bodyPr anchor="t" rtlCol="false" tIns="0" lIns="0" bIns="0" rIns="0">
            <a:spAutoFit/>
          </a:bodyPr>
          <a:lstStyle/>
          <a:p>
            <a:pPr algn="l">
              <a:lnSpc>
                <a:spcPts val="6768"/>
              </a:lnSpc>
            </a:pPr>
            <a:r>
              <a:rPr lang="en-US" sz="4834" b="true">
                <a:solidFill>
                  <a:srgbClr val="FFCF00"/>
                </a:solidFill>
                <a:latin typeface="Big Shoulders Display Bold"/>
                <a:ea typeface="Big Shoulders Display Bold"/>
                <a:cs typeface="Big Shoulders Display Bold"/>
                <a:sym typeface="Big Shoulders Display Bold"/>
              </a:rPr>
              <a:t>GOALS</a:t>
            </a:r>
          </a:p>
        </p:txBody>
      </p:sp>
      <p:sp>
        <p:nvSpPr>
          <p:cNvPr name="Freeform 22" id="22"/>
          <p:cNvSpPr/>
          <p:nvPr/>
        </p:nvSpPr>
        <p:spPr>
          <a:xfrm flipH="false" flipV="false" rot="0">
            <a:off x="6586566" y="750244"/>
            <a:ext cx="563882" cy="561767"/>
          </a:xfrm>
          <a:custGeom>
            <a:avLst/>
            <a:gdLst/>
            <a:ahLst/>
            <a:cxnLst/>
            <a:rect r="r" b="b" t="t" l="l"/>
            <a:pathLst>
              <a:path h="561767" w="563882">
                <a:moveTo>
                  <a:pt x="0" y="0"/>
                </a:moveTo>
                <a:lnTo>
                  <a:pt x="563882" y="0"/>
                </a:lnTo>
                <a:lnTo>
                  <a:pt x="563882" y="561767"/>
                </a:lnTo>
                <a:lnTo>
                  <a:pt x="0" y="5617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7262152" y="750244"/>
            <a:ext cx="563882" cy="561767"/>
          </a:xfrm>
          <a:custGeom>
            <a:avLst/>
            <a:gdLst/>
            <a:ahLst/>
            <a:cxnLst/>
            <a:rect r="r" b="b" t="t" l="l"/>
            <a:pathLst>
              <a:path h="561767" w="563882">
                <a:moveTo>
                  <a:pt x="0" y="0"/>
                </a:moveTo>
                <a:lnTo>
                  <a:pt x="563882" y="0"/>
                </a:lnTo>
                <a:lnTo>
                  <a:pt x="563882" y="561767"/>
                </a:lnTo>
                <a:lnTo>
                  <a:pt x="0" y="5617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396103" y="3965116"/>
            <a:ext cx="3634080" cy="827785"/>
          </a:xfrm>
          <a:prstGeom prst="rect">
            <a:avLst/>
          </a:prstGeom>
        </p:spPr>
        <p:txBody>
          <a:bodyPr anchor="t" rtlCol="false" tIns="0" lIns="0" bIns="0" rIns="0">
            <a:spAutoFit/>
          </a:bodyPr>
          <a:lstStyle/>
          <a:p>
            <a:pPr algn="ctr">
              <a:lnSpc>
                <a:spcPts val="6768"/>
              </a:lnSpc>
            </a:pPr>
            <a:r>
              <a:rPr lang="en-US" b="true" sz="4834">
                <a:solidFill>
                  <a:srgbClr val="FFFFFF"/>
                </a:solidFill>
                <a:latin typeface="Big Shoulders Display Bold"/>
                <a:ea typeface="Big Shoulders Display Bold"/>
                <a:cs typeface="Big Shoulders Display Bold"/>
                <a:sym typeface="Big Shoulders Display Bold"/>
              </a:rPr>
              <a:t>NADEEN</a:t>
            </a:r>
          </a:p>
        </p:txBody>
      </p:sp>
      <p:sp>
        <p:nvSpPr>
          <p:cNvPr name="TextBox 25" id="25"/>
          <p:cNvSpPr txBox="true"/>
          <p:nvPr/>
        </p:nvSpPr>
        <p:spPr>
          <a:xfrm rot="0">
            <a:off x="5026471" y="3965116"/>
            <a:ext cx="2899496" cy="827785"/>
          </a:xfrm>
          <a:prstGeom prst="rect">
            <a:avLst/>
          </a:prstGeom>
        </p:spPr>
        <p:txBody>
          <a:bodyPr anchor="t" rtlCol="false" tIns="0" lIns="0" bIns="0" rIns="0">
            <a:spAutoFit/>
          </a:bodyPr>
          <a:lstStyle/>
          <a:p>
            <a:pPr algn="l">
              <a:lnSpc>
                <a:spcPts val="6768"/>
              </a:lnSpc>
            </a:pPr>
            <a:r>
              <a:rPr lang="en-US" sz="4834" b="true">
                <a:solidFill>
                  <a:srgbClr val="FFCF00"/>
                </a:solidFill>
                <a:latin typeface="Big Shoulders Display Bold"/>
                <a:ea typeface="Big Shoulders Display Bold"/>
                <a:cs typeface="Big Shoulders Display Bold"/>
                <a:sym typeface="Big Shoulders Display Bold"/>
              </a:rPr>
              <a:t>PERSONALITY</a:t>
            </a:r>
          </a:p>
        </p:txBody>
      </p:sp>
      <p:sp>
        <p:nvSpPr>
          <p:cNvPr name="TextBox 26" id="26"/>
          <p:cNvSpPr txBox="true"/>
          <p:nvPr/>
        </p:nvSpPr>
        <p:spPr>
          <a:xfrm rot="0">
            <a:off x="436757" y="4989693"/>
            <a:ext cx="3552772" cy="372590"/>
          </a:xfrm>
          <a:prstGeom prst="rect">
            <a:avLst/>
          </a:prstGeom>
        </p:spPr>
        <p:txBody>
          <a:bodyPr anchor="t" rtlCol="false" tIns="0" lIns="0" bIns="0" rIns="0">
            <a:spAutoFit/>
          </a:bodyPr>
          <a:lstStyle/>
          <a:p>
            <a:pPr algn="ctr">
              <a:lnSpc>
                <a:spcPts val="3093"/>
              </a:lnSpc>
            </a:pPr>
            <a:r>
              <a:rPr lang="en-US" sz="2209">
                <a:solidFill>
                  <a:srgbClr val="FFFFFF"/>
                </a:solidFill>
                <a:latin typeface="Montserrat"/>
                <a:ea typeface="Montserrat"/>
                <a:cs typeface="Montserrat"/>
                <a:sym typeface="Montserrat"/>
              </a:rPr>
              <a:t>STUDENT</a:t>
            </a:r>
          </a:p>
        </p:txBody>
      </p:sp>
      <p:sp>
        <p:nvSpPr>
          <p:cNvPr name="TextBox 27" id="27"/>
          <p:cNvSpPr txBox="true"/>
          <p:nvPr/>
        </p:nvSpPr>
        <p:spPr>
          <a:xfrm rot="0">
            <a:off x="907290" y="5672947"/>
            <a:ext cx="1026499" cy="323975"/>
          </a:xfrm>
          <a:prstGeom prst="rect">
            <a:avLst/>
          </a:prstGeom>
        </p:spPr>
        <p:txBody>
          <a:bodyPr anchor="t" rtlCol="false" tIns="0" lIns="0" bIns="0" rIns="0">
            <a:spAutoFit/>
          </a:bodyPr>
          <a:lstStyle/>
          <a:p>
            <a:pPr algn="l">
              <a:lnSpc>
                <a:spcPts val="2633"/>
              </a:lnSpc>
            </a:pPr>
            <a:r>
              <a:rPr lang="en-US" sz="1881">
                <a:solidFill>
                  <a:srgbClr val="000000"/>
                </a:solidFill>
                <a:latin typeface="Montserrat"/>
                <a:ea typeface="Montserrat"/>
                <a:cs typeface="Montserrat"/>
                <a:sym typeface="Montserrat"/>
              </a:rPr>
              <a:t>AGE</a:t>
            </a:r>
          </a:p>
        </p:txBody>
      </p:sp>
      <p:sp>
        <p:nvSpPr>
          <p:cNvPr name="TextBox 28" id="28"/>
          <p:cNvSpPr txBox="true"/>
          <p:nvPr/>
        </p:nvSpPr>
        <p:spPr>
          <a:xfrm rot="0">
            <a:off x="907290" y="6066545"/>
            <a:ext cx="1379226" cy="323940"/>
          </a:xfrm>
          <a:prstGeom prst="rect">
            <a:avLst/>
          </a:prstGeom>
        </p:spPr>
        <p:txBody>
          <a:bodyPr anchor="t" rtlCol="false" tIns="0" lIns="0" bIns="0" rIns="0">
            <a:spAutoFit/>
          </a:bodyPr>
          <a:lstStyle/>
          <a:p>
            <a:pPr algn="l">
              <a:lnSpc>
                <a:spcPts val="2633"/>
              </a:lnSpc>
            </a:pPr>
            <a:r>
              <a:rPr lang="en-US" sz="1881">
                <a:solidFill>
                  <a:srgbClr val="000000"/>
                </a:solidFill>
                <a:latin typeface="Montserrat"/>
                <a:ea typeface="Montserrat"/>
                <a:cs typeface="Montserrat"/>
                <a:sym typeface="Montserrat"/>
              </a:rPr>
              <a:t>GENDER</a:t>
            </a:r>
          </a:p>
        </p:txBody>
      </p:sp>
      <p:sp>
        <p:nvSpPr>
          <p:cNvPr name="TextBox 29" id="29"/>
          <p:cNvSpPr txBox="true"/>
          <p:nvPr/>
        </p:nvSpPr>
        <p:spPr>
          <a:xfrm rot="0">
            <a:off x="907290" y="6460143"/>
            <a:ext cx="1509523" cy="320326"/>
          </a:xfrm>
          <a:prstGeom prst="rect">
            <a:avLst/>
          </a:prstGeom>
        </p:spPr>
        <p:txBody>
          <a:bodyPr anchor="t" rtlCol="false" tIns="0" lIns="0" bIns="0" rIns="0">
            <a:spAutoFit/>
          </a:bodyPr>
          <a:lstStyle/>
          <a:p>
            <a:pPr algn="l">
              <a:lnSpc>
                <a:spcPts val="2633"/>
              </a:lnSpc>
            </a:pPr>
            <a:r>
              <a:rPr lang="en-US" sz="1881">
                <a:solidFill>
                  <a:srgbClr val="000000"/>
                </a:solidFill>
                <a:latin typeface="Montserrat"/>
                <a:ea typeface="Montserrat"/>
                <a:cs typeface="Montserrat"/>
                <a:sym typeface="Montserrat"/>
              </a:rPr>
              <a:t>LOCATION</a:t>
            </a:r>
          </a:p>
        </p:txBody>
      </p:sp>
      <p:sp>
        <p:nvSpPr>
          <p:cNvPr name="TextBox 30" id="30"/>
          <p:cNvSpPr txBox="true"/>
          <p:nvPr/>
        </p:nvSpPr>
        <p:spPr>
          <a:xfrm rot="0">
            <a:off x="2454808" y="5676643"/>
            <a:ext cx="599184" cy="320326"/>
          </a:xfrm>
          <a:prstGeom prst="rect">
            <a:avLst/>
          </a:prstGeom>
        </p:spPr>
        <p:txBody>
          <a:bodyPr anchor="t" rtlCol="false" tIns="0" lIns="0" bIns="0" rIns="0">
            <a:spAutoFit/>
          </a:bodyPr>
          <a:lstStyle/>
          <a:p>
            <a:pPr algn="just">
              <a:lnSpc>
                <a:spcPts val="2633"/>
              </a:lnSpc>
            </a:pPr>
            <a:r>
              <a:rPr lang="en-US" b="true" sz="1881">
                <a:solidFill>
                  <a:srgbClr val="000000"/>
                </a:solidFill>
                <a:latin typeface="Montserrat Bold"/>
                <a:ea typeface="Montserrat Bold"/>
                <a:cs typeface="Montserrat Bold"/>
                <a:sym typeface="Montserrat Bold"/>
              </a:rPr>
              <a:t>28</a:t>
            </a:r>
          </a:p>
        </p:txBody>
      </p:sp>
      <p:sp>
        <p:nvSpPr>
          <p:cNvPr name="TextBox 31" id="31"/>
          <p:cNvSpPr txBox="true"/>
          <p:nvPr/>
        </p:nvSpPr>
        <p:spPr>
          <a:xfrm rot="0">
            <a:off x="2454808" y="6066545"/>
            <a:ext cx="1197027" cy="320279"/>
          </a:xfrm>
          <a:prstGeom prst="rect">
            <a:avLst/>
          </a:prstGeom>
        </p:spPr>
        <p:txBody>
          <a:bodyPr anchor="t" rtlCol="false" tIns="0" lIns="0" bIns="0" rIns="0">
            <a:spAutoFit/>
          </a:bodyPr>
          <a:lstStyle/>
          <a:p>
            <a:pPr algn="just">
              <a:lnSpc>
                <a:spcPts val="2633"/>
              </a:lnSpc>
            </a:pPr>
            <a:r>
              <a:rPr lang="en-US" b="true" sz="1881">
                <a:solidFill>
                  <a:srgbClr val="000000"/>
                </a:solidFill>
                <a:latin typeface="Montserrat Bold"/>
                <a:ea typeface="Montserrat Bold"/>
                <a:cs typeface="Montserrat Bold"/>
                <a:sym typeface="Montserrat Bold"/>
              </a:rPr>
              <a:t>FEMALE</a:t>
            </a:r>
          </a:p>
        </p:txBody>
      </p:sp>
      <p:sp>
        <p:nvSpPr>
          <p:cNvPr name="TextBox 32" id="32"/>
          <p:cNvSpPr txBox="true"/>
          <p:nvPr/>
        </p:nvSpPr>
        <p:spPr>
          <a:xfrm rot="0">
            <a:off x="2454808" y="6460143"/>
            <a:ext cx="1362415" cy="320326"/>
          </a:xfrm>
          <a:prstGeom prst="rect">
            <a:avLst/>
          </a:prstGeom>
        </p:spPr>
        <p:txBody>
          <a:bodyPr anchor="t" rtlCol="false" tIns="0" lIns="0" bIns="0" rIns="0">
            <a:spAutoFit/>
          </a:bodyPr>
          <a:lstStyle/>
          <a:p>
            <a:pPr algn="just">
              <a:lnSpc>
                <a:spcPts val="2633"/>
              </a:lnSpc>
            </a:pPr>
            <a:r>
              <a:rPr lang="en-US" b="true" sz="1881">
                <a:solidFill>
                  <a:srgbClr val="000000"/>
                </a:solidFill>
                <a:latin typeface="Montserrat Bold"/>
                <a:ea typeface="Montserrat Bold"/>
                <a:cs typeface="Montserrat Bold"/>
                <a:sym typeface="Montserrat Bold"/>
              </a:rPr>
              <a:t>EGYPTIAN</a:t>
            </a:r>
          </a:p>
        </p:txBody>
      </p:sp>
      <p:sp>
        <p:nvSpPr>
          <p:cNvPr name="TextBox 33" id="33"/>
          <p:cNvSpPr txBox="true"/>
          <p:nvPr/>
        </p:nvSpPr>
        <p:spPr>
          <a:xfrm rot="0">
            <a:off x="5218521" y="5156938"/>
            <a:ext cx="4617886" cy="1249424"/>
          </a:xfrm>
          <a:prstGeom prst="rect">
            <a:avLst/>
          </a:prstGeom>
        </p:spPr>
        <p:txBody>
          <a:bodyPr anchor="t" rtlCol="false" tIns="0" lIns="0" bIns="0" rIns="0">
            <a:spAutoFit/>
          </a:bodyPr>
          <a:lstStyle/>
          <a:p>
            <a:pPr algn="l">
              <a:lnSpc>
                <a:spcPts val="2534"/>
              </a:lnSpc>
            </a:pPr>
            <a:r>
              <a:rPr lang="en-US" sz="1810">
                <a:solidFill>
                  <a:srgbClr val="FFFFFF"/>
                </a:solidFill>
                <a:latin typeface="Montserrat"/>
                <a:ea typeface="Montserrat"/>
                <a:cs typeface="Montserrat"/>
                <a:sym typeface="Montserrat"/>
              </a:rPr>
              <a:t> * Pain Points: Feeling stressed about planning the baby shower, difficulty finding unique and practical gifts, worried about exceeding her budget</a:t>
            </a:r>
          </a:p>
        </p:txBody>
      </p:sp>
      <p:sp>
        <p:nvSpPr>
          <p:cNvPr name="TextBox 34" id="34"/>
          <p:cNvSpPr txBox="true"/>
          <p:nvPr/>
        </p:nvSpPr>
        <p:spPr>
          <a:xfrm rot="0">
            <a:off x="5218521" y="1890828"/>
            <a:ext cx="4473851" cy="1249455"/>
          </a:xfrm>
          <a:prstGeom prst="rect">
            <a:avLst/>
          </a:prstGeom>
        </p:spPr>
        <p:txBody>
          <a:bodyPr anchor="t" rtlCol="false" tIns="0" lIns="0" bIns="0" rIns="0">
            <a:spAutoFit/>
          </a:bodyPr>
          <a:lstStyle/>
          <a:p>
            <a:pPr algn="l">
              <a:lnSpc>
                <a:spcPts val="2532"/>
              </a:lnSpc>
            </a:pPr>
            <a:r>
              <a:rPr lang="en-US" sz="1808">
                <a:solidFill>
                  <a:srgbClr val="FFFFFF"/>
                </a:solidFill>
                <a:latin typeface="Montserrat"/>
                <a:ea typeface="Montserrat"/>
                <a:cs typeface="Montserrat"/>
                <a:sym typeface="Montserrat"/>
              </a:rPr>
              <a:t> </a:t>
            </a:r>
            <a:r>
              <a:rPr lang="en-US" sz="1808">
                <a:solidFill>
                  <a:srgbClr val="FFFFFF"/>
                </a:solidFill>
                <a:latin typeface="Montserrat"/>
                <a:ea typeface="Montserrat"/>
                <a:cs typeface="Montserrat"/>
                <a:sym typeface="Montserrat"/>
              </a:rPr>
              <a:t>* Goals: Find unique and thoughtful gifts for her baby's first celebration, save time and effort, create a memorable experience for her guests</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12" r="-1069" b="-1512"/>
            </a:stretch>
          </a:blipFill>
        </p:spPr>
      </p:sp>
      <p:sp>
        <p:nvSpPr>
          <p:cNvPr name="AutoShape 3" id="3"/>
          <p:cNvSpPr/>
          <p:nvPr/>
        </p:nvSpPr>
        <p:spPr>
          <a:xfrm rot="0">
            <a:off x="1513344" y="1376022"/>
            <a:ext cx="7665312" cy="0"/>
          </a:xfrm>
          <a:prstGeom prst="line">
            <a:avLst/>
          </a:prstGeom>
          <a:ln cap="flat" w="28575">
            <a:solidFill>
              <a:srgbClr val="FFD568"/>
            </a:solidFill>
            <a:prstDash val="solid"/>
            <a:headEnd type="none" len="sm" w="sm"/>
            <a:tailEnd type="none" len="sm" w="sm"/>
          </a:ln>
        </p:spPr>
      </p:sp>
      <p:sp>
        <p:nvSpPr>
          <p:cNvPr name="AutoShape 4" id="4"/>
          <p:cNvSpPr/>
          <p:nvPr/>
        </p:nvSpPr>
        <p:spPr>
          <a:xfrm rot="-5400000">
            <a:off x="1615528" y="3359047"/>
            <a:ext cx="3657820" cy="0"/>
          </a:xfrm>
          <a:prstGeom prst="line">
            <a:avLst/>
          </a:prstGeom>
          <a:ln cap="flat" w="28575">
            <a:solidFill>
              <a:srgbClr val="FFD568"/>
            </a:solidFill>
            <a:prstDash val="solid"/>
            <a:headEnd type="none" len="sm" w="sm"/>
            <a:tailEnd type="none" len="sm" w="sm"/>
          </a:ln>
        </p:spPr>
      </p:sp>
      <p:sp>
        <p:nvSpPr>
          <p:cNvPr name="AutoShape 5" id="5"/>
          <p:cNvSpPr/>
          <p:nvPr/>
        </p:nvSpPr>
        <p:spPr>
          <a:xfrm rot="-5400000">
            <a:off x="-300800" y="3190167"/>
            <a:ext cx="3657820" cy="0"/>
          </a:xfrm>
          <a:prstGeom prst="line">
            <a:avLst/>
          </a:prstGeom>
          <a:ln cap="flat" w="28575">
            <a:solidFill>
              <a:srgbClr val="FFD568"/>
            </a:solidFill>
            <a:prstDash val="solid"/>
            <a:headEnd type="none" len="sm" w="sm"/>
            <a:tailEnd type="none" len="sm" w="sm"/>
          </a:ln>
        </p:spPr>
      </p:sp>
      <p:sp>
        <p:nvSpPr>
          <p:cNvPr name="AutoShape 6" id="6"/>
          <p:cNvSpPr/>
          <p:nvPr/>
        </p:nvSpPr>
        <p:spPr>
          <a:xfrm rot="-5400000">
            <a:off x="7349746" y="3190167"/>
            <a:ext cx="3657820" cy="0"/>
          </a:xfrm>
          <a:prstGeom prst="line">
            <a:avLst/>
          </a:prstGeom>
          <a:ln cap="flat" w="28575">
            <a:solidFill>
              <a:srgbClr val="FFD568"/>
            </a:solidFill>
            <a:prstDash val="solid"/>
            <a:headEnd type="none" len="sm" w="sm"/>
            <a:tailEnd type="none" len="sm" w="sm"/>
          </a:ln>
        </p:spPr>
      </p:sp>
      <p:sp>
        <p:nvSpPr>
          <p:cNvPr name="AutoShape 7" id="7"/>
          <p:cNvSpPr/>
          <p:nvPr/>
        </p:nvSpPr>
        <p:spPr>
          <a:xfrm rot="-5400000">
            <a:off x="5448184" y="3359047"/>
            <a:ext cx="3657820" cy="0"/>
          </a:xfrm>
          <a:prstGeom prst="line">
            <a:avLst/>
          </a:prstGeom>
          <a:ln cap="flat" w="28575">
            <a:solidFill>
              <a:srgbClr val="FFD568"/>
            </a:solidFill>
            <a:prstDash val="solid"/>
            <a:headEnd type="none" len="sm" w="sm"/>
            <a:tailEnd type="none" len="sm" w="sm"/>
          </a:ln>
        </p:spPr>
      </p:sp>
      <p:grpSp>
        <p:nvGrpSpPr>
          <p:cNvPr name="Group 8" id="8"/>
          <p:cNvGrpSpPr/>
          <p:nvPr/>
        </p:nvGrpSpPr>
        <p:grpSpPr>
          <a:xfrm rot="0">
            <a:off x="2872546" y="1128988"/>
            <a:ext cx="4946908" cy="664916"/>
            <a:chOff x="0" y="0"/>
            <a:chExt cx="6954017" cy="934692"/>
          </a:xfrm>
        </p:grpSpPr>
        <p:sp>
          <p:nvSpPr>
            <p:cNvPr name="Freeform 9" id="9"/>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FFD568"/>
            </a:solidFill>
          </p:spPr>
        </p:sp>
      </p:grpSp>
      <p:grpSp>
        <p:nvGrpSpPr>
          <p:cNvPr name="Group 10" id="10"/>
          <p:cNvGrpSpPr/>
          <p:nvPr/>
        </p:nvGrpSpPr>
        <p:grpSpPr>
          <a:xfrm rot="0">
            <a:off x="626351" y="2568994"/>
            <a:ext cx="1773985" cy="3744238"/>
            <a:chOff x="0" y="0"/>
            <a:chExt cx="2382005" cy="5027546"/>
          </a:xfrm>
        </p:grpSpPr>
        <p:sp>
          <p:nvSpPr>
            <p:cNvPr name="Freeform 11" id="11"/>
            <p:cNvSpPr/>
            <p:nvPr/>
          </p:nvSpPr>
          <p:spPr>
            <a:xfrm flipH="false" flipV="false" rot="0">
              <a:off x="0" y="0"/>
              <a:ext cx="2382005" cy="5027546"/>
            </a:xfrm>
            <a:custGeom>
              <a:avLst/>
              <a:gdLst/>
              <a:ahLst/>
              <a:cxnLst/>
              <a:rect r="r" b="b" t="t" l="l"/>
              <a:pathLst>
                <a:path h="5027546" w="2382005">
                  <a:moveTo>
                    <a:pt x="2257545" y="5027546"/>
                  </a:moveTo>
                  <a:lnTo>
                    <a:pt x="124460" y="5027546"/>
                  </a:lnTo>
                  <a:cubicBezTo>
                    <a:pt x="55880" y="5027546"/>
                    <a:pt x="0" y="4971666"/>
                    <a:pt x="0" y="4903086"/>
                  </a:cubicBezTo>
                  <a:lnTo>
                    <a:pt x="0" y="124460"/>
                  </a:lnTo>
                  <a:cubicBezTo>
                    <a:pt x="0" y="55880"/>
                    <a:pt x="55880" y="0"/>
                    <a:pt x="124460" y="0"/>
                  </a:cubicBezTo>
                  <a:lnTo>
                    <a:pt x="2257545" y="0"/>
                  </a:lnTo>
                  <a:cubicBezTo>
                    <a:pt x="2326125" y="0"/>
                    <a:pt x="2382005" y="55880"/>
                    <a:pt x="2382005" y="124460"/>
                  </a:cubicBezTo>
                  <a:lnTo>
                    <a:pt x="2382005" y="4903086"/>
                  </a:lnTo>
                  <a:cubicBezTo>
                    <a:pt x="2382005" y="4971666"/>
                    <a:pt x="2326125" y="5027546"/>
                    <a:pt x="2257545" y="5027546"/>
                  </a:cubicBezTo>
                  <a:close/>
                </a:path>
              </a:pathLst>
            </a:custGeom>
            <a:solidFill>
              <a:srgbClr val="FFD568"/>
            </a:solidFill>
          </p:spPr>
        </p:sp>
      </p:grpSp>
      <p:grpSp>
        <p:nvGrpSpPr>
          <p:cNvPr name="Group 12" id="12"/>
          <p:cNvGrpSpPr/>
          <p:nvPr/>
        </p:nvGrpSpPr>
        <p:grpSpPr>
          <a:xfrm rot="0">
            <a:off x="2542679" y="3275523"/>
            <a:ext cx="1773985" cy="3681760"/>
            <a:chOff x="0" y="0"/>
            <a:chExt cx="2382005" cy="4943655"/>
          </a:xfrm>
        </p:grpSpPr>
        <p:sp>
          <p:nvSpPr>
            <p:cNvPr name="Freeform 13" id="13"/>
            <p:cNvSpPr/>
            <p:nvPr/>
          </p:nvSpPr>
          <p:spPr>
            <a:xfrm flipH="false" flipV="false" rot="0">
              <a:off x="0" y="0"/>
              <a:ext cx="2382005" cy="4943655"/>
            </a:xfrm>
            <a:custGeom>
              <a:avLst/>
              <a:gdLst/>
              <a:ahLst/>
              <a:cxnLst/>
              <a:rect r="r" b="b" t="t" l="l"/>
              <a:pathLst>
                <a:path h="4943655" w="2382005">
                  <a:moveTo>
                    <a:pt x="2257545" y="4943654"/>
                  </a:moveTo>
                  <a:lnTo>
                    <a:pt x="124460" y="4943654"/>
                  </a:lnTo>
                  <a:cubicBezTo>
                    <a:pt x="55880" y="4943654"/>
                    <a:pt x="0" y="4887775"/>
                    <a:pt x="0" y="4819195"/>
                  </a:cubicBezTo>
                  <a:lnTo>
                    <a:pt x="0" y="124460"/>
                  </a:lnTo>
                  <a:cubicBezTo>
                    <a:pt x="0" y="55880"/>
                    <a:pt x="55880" y="0"/>
                    <a:pt x="124460" y="0"/>
                  </a:cubicBezTo>
                  <a:lnTo>
                    <a:pt x="2257545" y="0"/>
                  </a:lnTo>
                  <a:cubicBezTo>
                    <a:pt x="2326125" y="0"/>
                    <a:pt x="2382005" y="55880"/>
                    <a:pt x="2382005" y="124460"/>
                  </a:cubicBezTo>
                  <a:lnTo>
                    <a:pt x="2382005" y="4819195"/>
                  </a:lnTo>
                  <a:cubicBezTo>
                    <a:pt x="2382005" y="4887775"/>
                    <a:pt x="2326125" y="4943655"/>
                    <a:pt x="2257545" y="4943655"/>
                  </a:cubicBezTo>
                  <a:close/>
                </a:path>
              </a:pathLst>
            </a:custGeom>
            <a:solidFill>
              <a:srgbClr val="9CD5E1"/>
            </a:solidFill>
          </p:spPr>
        </p:sp>
      </p:grpSp>
      <p:grpSp>
        <p:nvGrpSpPr>
          <p:cNvPr name="Group 14" id="14"/>
          <p:cNvGrpSpPr/>
          <p:nvPr/>
        </p:nvGrpSpPr>
        <p:grpSpPr>
          <a:xfrm rot="0">
            <a:off x="6375335" y="3275523"/>
            <a:ext cx="1773985" cy="3681760"/>
            <a:chOff x="0" y="0"/>
            <a:chExt cx="2382005" cy="4943655"/>
          </a:xfrm>
        </p:grpSpPr>
        <p:sp>
          <p:nvSpPr>
            <p:cNvPr name="Freeform 15" id="15"/>
            <p:cNvSpPr/>
            <p:nvPr/>
          </p:nvSpPr>
          <p:spPr>
            <a:xfrm flipH="false" flipV="false" rot="0">
              <a:off x="0" y="0"/>
              <a:ext cx="2382005" cy="4943655"/>
            </a:xfrm>
            <a:custGeom>
              <a:avLst/>
              <a:gdLst/>
              <a:ahLst/>
              <a:cxnLst/>
              <a:rect r="r" b="b" t="t" l="l"/>
              <a:pathLst>
                <a:path h="4943655" w="2382005">
                  <a:moveTo>
                    <a:pt x="2257545" y="4943654"/>
                  </a:moveTo>
                  <a:lnTo>
                    <a:pt x="124460" y="4943654"/>
                  </a:lnTo>
                  <a:cubicBezTo>
                    <a:pt x="55880" y="4943654"/>
                    <a:pt x="0" y="4887775"/>
                    <a:pt x="0" y="4819195"/>
                  </a:cubicBezTo>
                  <a:lnTo>
                    <a:pt x="0" y="124460"/>
                  </a:lnTo>
                  <a:cubicBezTo>
                    <a:pt x="0" y="55880"/>
                    <a:pt x="55880" y="0"/>
                    <a:pt x="124460" y="0"/>
                  </a:cubicBezTo>
                  <a:lnTo>
                    <a:pt x="2257545" y="0"/>
                  </a:lnTo>
                  <a:cubicBezTo>
                    <a:pt x="2326125" y="0"/>
                    <a:pt x="2382005" y="55880"/>
                    <a:pt x="2382005" y="124460"/>
                  </a:cubicBezTo>
                  <a:lnTo>
                    <a:pt x="2382005" y="4819195"/>
                  </a:lnTo>
                  <a:cubicBezTo>
                    <a:pt x="2382005" y="4887775"/>
                    <a:pt x="2326125" y="4943655"/>
                    <a:pt x="2257545" y="4943655"/>
                  </a:cubicBezTo>
                  <a:close/>
                </a:path>
              </a:pathLst>
            </a:custGeom>
            <a:solidFill>
              <a:srgbClr val="9CD5E1"/>
            </a:solidFill>
          </p:spPr>
        </p:sp>
      </p:grpSp>
      <p:grpSp>
        <p:nvGrpSpPr>
          <p:cNvPr name="Group 16" id="16"/>
          <p:cNvGrpSpPr/>
          <p:nvPr/>
        </p:nvGrpSpPr>
        <p:grpSpPr>
          <a:xfrm rot="0">
            <a:off x="8291663" y="2568994"/>
            <a:ext cx="1773985" cy="3744238"/>
            <a:chOff x="0" y="0"/>
            <a:chExt cx="2382005" cy="5027546"/>
          </a:xfrm>
        </p:grpSpPr>
        <p:sp>
          <p:nvSpPr>
            <p:cNvPr name="Freeform 17" id="17"/>
            <p:cNvSpPr/>
            <p:nvPr/>
          </p:nvSpPr>
          <p:spPr>
            <a:xfrm flipH="false" flipV="false" rot="0">
              <a:off x="0" y="0"/>
              <a:ext cx="2382005" cy="5027546"/>
            </a:xfrm>
            <a:custGeom>
              <a:avLst/>
              <a:gdLst/>
              <a:ahLst/>
              <a:cxnLst/>
              <a:rect r="r" b="b" t="t" l="l"/>
              <a:pathLst>
                <a:path h="5027546" w="2382005">
                  <a:moveTo>
                    <a:pt x="2257545" y="5027546"/>
                  </a:moveTo>
                  <a:lnTo>
                    <a:pt x="124460" y="5027546"/>
                  </a:lnTo>
                  <a:cubicBezTo>
                    <a:pt x="55880" y="5027546"/>
                    <a:pt x="0" y="4971666"/>
                    <a:pt x="0" y="4903086"/>
                  </a:cubicBezTo>
                  <a:lnTo>
                    <a:pt x="0" y="124460"/>
                  </a:lnTo>
                  <a:cubicBezTo>
                    <a:pt x="0" y="55880"/>
                    <a:pt x="55880" y="0"/>
                    <a:pt x="124460" y="0"/>
                  </a:cubicBezTo>
                  <a:lnTo>
                    <a:pt x="2257545" y="0"/>
                  </a:lnTo>
                  <a:cubicBezTo>
                    <a:pt x="2326125" y="0"/>
                    <a:pt x="2382005" y="55880"/>
                    <a:pt x="2382005" y="124460"/>
                  </a:cubicBezTo>
                  <a:lnTo>
                    <a:pt x="2382005" y="4903086"/>
                  </a:lnTo>
                  <a:cubicBezTo>
                    <a:pt x="2382005" y="4971666"/>
                    <a:pt x="2326125" y="5027546"/>
                    <a:pt x="2257545" y="5027546"/>
                  </a:cubicBezTo>
                  <a:close/>
                </a:path>
              </a:pathLst>
            </a:custGeom>
            <a:solidFill>
              <a:srgbClr val="FFD568"/>
            </a:solidFill>
          </p:spPr>
        </p:sp>
      </p:grpSp>
      <p:grpSp>
        <p:nvGrpSpPr>
          <p:cNvPr name="Group 18" id="18"/>
          <p:cNvGrpSpPr/>
          <p:nvPr/>
        </p:nvGrpSpPr>
        <p:grpSpPr>
          <a:xfrm rot="0">
            <a:off x="-452985" y="6957284"/>
            <a:ext cx="1624795" cy="1624795"/>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20" id="20"/>
          <p:cNvSpPr/>
          <p:nvPr/>
        </p:nvSpPr>
        <p:spPr>
          <a:xfrm flipH="false" flipV="false" rot="0">
            <a:off x="-255575" y="5685288"/>
            <a:ext cx="1079351" cy="1399084"/>
          </a:xfrm>
          <a:custGeom>
            <a:avLst/>
            <a:gdLst/>
            <a:ahLst/>
            <a:cxnLst/>
            <a:rect r="r" b="b" t="t" l="l"/>
            <a:pathLst>
              <a:path h="1399084" w="1079351">
                <a:moveTo>
                  <a:pt x="0" y="0"/>
                </a:moveTo>
                <a:lnTo>
                  <a:pt x="1079352" y="0"/>
                </a:lnTo>
                <a:lnTo>
                  <a:pt x="1079352" y="1399084"/>
                </a:lnTo>
                <a:lnTo>
                  <a:pt x="0" y="13990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299199" y="-519577"/>
            <a:ext cx="1812543" cy="1275577"/>
          </a:xfrm>
          <a:custGeom>
            <a:avLst/>
            <a:gdLst/>
            <a:ahLst/>
            <a:cxnLst/>
            <a:rect r="r" b="b" t="t" l="l"/>
            <a:pathLst>
              <a:path h="1275577" w="1812543">
                <a:moveTo>
                  <a:pt x="0" y="0"/>
                </a:moveTo>
                <a:lnTo>
                  <a:pt x="1812543" y="0"/>
                </a:lnTo>
                <a:lnTo>
                  <a:pt x="1812543" y="1275577"/>
                </a:lnTo>
                <a:lnTo>
                  <a:pt x="0" y="1275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9851811" y="167723"/>
            <a:ext cx="2401278" cy="2396912"/>
          </a:xfrm>
          <a:custGeom>
            <a:avLst/>
            <a:gdLst/>
            <a:ahLst/>
            <a:cxnLst/>
            <a:rect r="r" b="b" t="t" l="l"/>
            <a:pathLst>
              <a:path h="2396912" w="2401278">
                <a:moveTo>
                  <a:pt x="0" y="0"/>
                </a:moveTo>
                <a:lnTo>
                  <a:pt x="2401278" y="0"/>
                </a:lnTo>
                <a:lnTo>
                  <a:pt x="2401278" y="2396911"/>
                </a:lnTo>
                <a:lnTo>
                  <a:pt x="0" y="2396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8645925" y="6487276"/>
            <a:ext cx="296806" cy="920327"/>
          </a:xfrm>
          <a:custGeom>
            <a:avLst/>
            <a:gdLst/>
            <a:ahLst/>
            <a:cxnLst/>
            <a:rect r="r" b="b" t="t" l="l"/>
            <a:pathLst>
              <a:path h="920327" w="296806">
                <a:moveTo>
                  <a:pt x="0" y="0"/>
                </a:moveTo>
                <a:lnTo>
                  <a:pt x="296806" y="0"/>
                </a:lnTo>
                <a:lnTo>
                  <a:pt x="296806" y="920328"/>
                </a:lnTo>
                <a:lnTo>
                  <a:pt x="0" y="9203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9354804" y="6629740"/>
            <a:ext cx="1812543" cy="1275577"/>
          </a:xfrm>
          <a:custGeom>
            <a:avLst/>
            <a:gdLst/>
            <a:ahLst/>
            <a:cxnLst/>
            <a:rect r="r" b="b" t="t" l="l"/>
            <a:pathLst>
              <a:path h="1275577" w="1812543">
                <a:moveTo>
                  <a:pt x="0" y="0"/>
                </a:moveTo>
                <a:lnTo>
                  <a:pt x="1812543" y="0"/>
                </a:lnTo>
                <a:lnTo>
                  <a:pt x="1812543" y="1275578"/>
                </a:lnTo>
                <a:lnTo>
                  <a:pt x="0" y="1275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2490516" y="1926352"/>
            <a:ext cx="744989" cy="965674"/>
          </a:xfrm>
          <a:custGeom>
            <a:avLst/>
            <a:gdLst/>
            <a:ahLst/>
            <a:cxnLst/>
            <a:rect r="r" b="b" t="t" l="l"/>
            <a:pathLst>
              <a:path h="965674" w="744989">
                <a:moveTo>
                  <a:pt x="0" y="0"/>
                </a:moveTo>
                <a:lnTo>
                  <a:pt x="744988" y="0"/>
                </a:lnTo>
                <a:lnTo>
                  <a:pt x="744988" y="965674"/>
                </a:lnTo>
                <a:lnTo>
                  <a:pt x="0" y="965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889694" y="-351796"/>
            <a:ext cx="296806" cy="920327"/>
          </a:xfrm>
          <a:custGeom>
            <a:avLst/>
            <a:gdLst/>
            <a:ahLst/>
            <a:cxnLst/>
            <a:rect r="r" b="b" t="t" l="l"/>
            <a:pathLst>
              <a:path h="920327" w="296806">
                <a:moveTo>
                  <a:pt x="0" y="0"/>
                </a:moveTo>
                <a:lnTo>
                  <a:pt x="296805" y="0"/>
                </a:lnTo>
                <a:lnTo>
                  <a:pt x="296805" y="920327"/>
                </a:lnTo>
                <a:lnTo>
                  <a:pt x="0" y="9203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4400417" y="3638612"/>
            <a:ext cx="1891165" cy="1861397"/>
          </a:xfrm>
          <a:custGeom>
            <a:avLst/>
            <a:gdLst/>
            <a:ahLst/>
            <a:cxnLst/>
            <a:rect r="r" b="b" t="t" l="l"/>
            <a:pathLst>
              <a:path h="1861397" w="1891165">
                <a:moveTo>
                  <a:pt x="0" y="0"/>
                </a:moveTo>
                <a:lnTo>
                  <a:pt x="1891166" y="0"/>
                </a:lnTo>
                <a:lnTo>
                  <a:pt x="1891166" y="1861397"/>
                </a:lnTo>
                <a:lnTo>
                  <a:pt x="0" y="1861397"/>
                </a:lnTo>
                <a:lnTo>
                  <a:pt x="0" y="0"/>
                </a:lnTo>
                <a:close/>
              </a:path>
            </a:pathLst>
          </a:custGeom>
          <a:blipFill>
            <a:blip r:embed="rId11"/>
            <a:stretch>
              <a:fillRect l="0" t="0" r="0" b="0"/>
            </a:stretch>
          </a:blipFill>
        </p:spPr>
      </p:sp>
      <p:sp>
        <p:nvSpPr>
          <p:cNvPr name="Freeform 28" id="28"/>
          <p:cNvSpPr/>
          <p:nvPr/>
        </p:nvSpPr>
        <p:spPr>
          <a:xfrm flipH="false" flipV="false" rot="0">
            <a:off x="826092" y="2024201"/>
            <a:ext cx="1404035" cy="1175880"/>
          </a:xfrm>
          <a:custGeom>
            <a:avLst/>
            <a:gdLst/>
            <a:ahLst/>
            <a:cxnLst/>
            <a:rect r="r" b="b" t="t" l="l"/>
            <a:pathLst>
              <a:path h="1175880" w="1404035">
                <a:moveTo>
                  <a:pt x="0" y="0"/>
                </a:moveTo>
                <a:lnTo>
                  <a:pt x="1404035" y="0"/>
                </a:lnTo>
                <a:lnTo>
                  <a:pt x="1404035" y="1175879"/>
                </a:lnTo>
                <a:lnTo>
                  <a:pt x="0" y="1175879"/>
                </a:lnTo>
                <a:lnTo>
                  <a:pt x="0" y="0"/>
                </a:lnTo>
                <a:close/>
              </a:path>
            </a:pathLst>
          </a:custGeom>
          <a:blipFill>
            <a:blip r:embed="rId12"/>
            <a:stretch>
              <a:fillRect l="0" t="0" r="0" b="0"/>
            </a:stretch>
          </a:blipFill>
        </p:spPr>
      </p:sp>
      <p:sp>
        <p:nvSpPr>
          <p:cNvPr name="Freeform 29" id="29"/>
          <p:cNvSpPr/>
          <p:nvPr/>
        </p:nvSpPr>
        <p:spPr>
          <a:xfrm flipH="false" flipV="false" rot="0">
            <a:off x="2872546" y="2662578"/>
            <a:ext cx="1280200" cy="1314711"/>
          </a:xfrm>
          <a:custGeom>
            <a:avLst/>
            <a:gdLst/>
            <a:ahLst/>
            <a:cxnLst/>
            <a:rect r="r" b="b" t="t" l="l"/>
            <a:pathLst>
              <a:path h="1314711" w="1280200">
                <a:moveTo>
                  <a:pt x="0" y="0"/>
                </a:moveTo>
                <a:lnTo>
                  <a:pt x="1280200" y="0"/>
                </a:lnTo>
                <a:lnTo>
                  <a:pt x="1280200" y="1314711"/>
                </a:lnTo>
                <a:lnTo>
                  <a:pt x="0" y="131471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0">
            <a:off x="6715855" y="2820030"/>
            <a:ext cx="1082599" cy="1082599"/>
          </a:xfrm>
          <a:custGeom>
            <a:avLst/>
            <a:gdLst/>
            <a:ahLst/>
            <a:cxnLst/>
            <a:rect r="r" b="b" t="t" l="l"/>
            <a:pathLst>
              <a:path h="1082599" w="1082599">
                <a:moveTo>
                  <a:pt x="0" y="0"/>
                </a:moveTo>
                <a:lnTo>
                  <a:pt x="1082599" y="0"/>
                </a:lnTo>
                <a:lnTo>
                  <a:pt x="1082599" y="1082600"/>
                </a:lnTo>
                <a:lnTo>
                  <a:pt x="0" y="10826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1" id="31"/>
          <p:cNvSpPr/>
          <p:nvPr/>
        </p:nvSpPr>
        <p:spPr>
          <a:xfrm flipH="false" flipV="false" rot="0">
            <a:off x="8585570" y="1809046"/>
            <a:ext cx="1186172" cy="1391034"/>
          </a:xfrm>
          <a:custGeom>
            <a:avLst/>
            <a:gdLst/>
            <a:ahLst/>
            <a:cxnLst/>
            <a:rect r="r" b="b" t="t" l="l"/>
            <a:pathLst>
              <a:path h="1391034" w="1186172">
                <a:moveTo>
                  <a:pt x="0" y="0"/>
                </a:moveTo>
                <a:lnTo>
                  <a:pt x="1186172" y="0"/>
                </a:lnTo>
                <a:lnTo>
                  <a:pt x="1186172" y="1391034"/>
                </a:lnTo>
                <a:lnTo>
                  <a:pt x="0" y="139103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2" id="32"/>
          <p:cNvSpPr txBox="true"/>
          <p:nvPr/>
        </p:nvSpPr>
        <p:spPr>
          <a:xfrm rot="0">
            <a:off x="626351" y="4365184"/>
            <a:ext cx="1669986" cy="1134825"/>
          </a:xfrm>
          <a:prstGeom prst="rect">
            <a:avLst/>
          </a:prstGeom>
        </p:spPr>
        <p:txBody>
          <a:bodyPr anchor="t" rtlCol="false" tIns="0" lIns="0" bIns="0" rIns="0">
            <a:spAutoFit/>
          </a:bodyPr>
          <a:lstStyle/>
          <a:p>
            <a:pPr algn="l" marL="223125" indent="-111562" lvl="1">
              <a:lnSpc>
                <a:spcPts val="1529"/>
              </a:lnSpc>
              <a:buFont typeface="Arial"/>
              <a:buChar char="•"/>
            </a:pPr>
            <a:r>
              <a:rPr lang="en-US" sz="1033" spc="10">
                <a:solidFill>
                  <a:srgbClr val="1E2052"/>
                </a:solidFill>
                <a:latin typeface="Inter"/>
                <a:ea typeface="Inter"/>
                <a:cs typeface="Inter"/>
                <a:sym typeface="Inter"/>
              </a:rPr>
              <a:t>Product Quality</a:t>
            </a:r>
          </a:p>
          <a:p>
            <a:pPr algn="l" marL="223125" indent="-111562" lvl="1">
              <a:lnSpc>
                <a:spcPts val="1529"/>
              </a:lnSpc>
              <a:buFont typeface="Arial"/>
              <a:buChar char="•"/>
            </a:pPr>
            <a:r>
              <a:rPr lang="en-US" sz="1033" spc="10">
                <a:solidFill>
                  <a:srgbClr val="1E2052"/>
                </a:solidFill>
                <a:latin typeface="Inter"/>
                <a:ea typeface="Inter"/>
                <a:cs typeface="Inter"/>
                <a:sym typeface="Inter"/>
              </a:rPr>
              <a:t>Variety</a:t>
            </a:r>
          </a:p>
          <a:p>
            <a:pPr algn="l" marL="223125" indent="-111562" lvl="1">
              <a:lnSpc>
                <a:spcPts val="1529"/>
              </a:lnSpc>
              <a:buFont typeface="Arial"/>
              <a:buChar char="•"/>
            </a:pPr>
            <a:r>
              <a:rPr lang="en-US" sz="1033" spc="10">
                <a:solidFill>
                  <a:srgbClr val="1E2052"/>
                </a:solidFill>
                <a:latin typeface="Inter"/>
                <a:ea typeface="Inter"/>
                <a:cs typeface="Inter"/>
                <a:sym typeface="Inter"/>
              </a:rPr>
              <a:t> customization</a:t>
            </a:r>
          </a:p>
          <a:p>
            <a:pPr algn="l" marL="223125" indent="-111562" lvl="1">
              <a:lnSpc>
                <a:spcPts val="1529"/>
              </a:lnSpc>
              <a:buFont typeface="Arial"/>
              <a:buChar char="•"/>
            </a:pPr>
            <a:r>
              <a:rPr lang="en-US" sz="1033" spc="10">
                <a:solidFill>
                  <a:srgbClr val="1E2052"/>
                </a:solidFill>
                <a:latin typeface="Inter"/>
                <a:ea typeface="Inter"/>
                <a:cs typeface="Inter"/>
                <a:sym typeface="Inter"/>
              </a:rPr>
              <a:t>accessibility </a:t>
            </a:r>
            <a:r>
              <a:rPr lang="en-US" sz="1033" spc="10">
                <a:solidFill>
                  <a:srgbClr val="1E2052"/>
                </a:solidFill>
                <a:latin typeface="Inter"/>
                <a:ea typeface="Inter"/>
                <a:cs typeface="Inter"/>
                <a:sym typeface="Inter"/>
              </a:rPr>
              <a:t> </a:t>
            </a:r>
          </a:p>
          <a:p>
            <a:pPr algn="l" marL="223125" indent="-111562" lvl="1">
              <a:lnSpc>
                <a:spcPts val="1529"/>
              </a:lnSpc>
              <a:buFont typeface="Arial"/>
              <a:buChar char="•"/>
            </a:pPr>
            <a:r>
              <a:rPr lang="en-US" sz="1033" spc="10">
                <a:solidFill>
                  <a:srgbClr val="1E2052"/>
                </a:solidFill>
                <a:latin typeface="Inter"/>
                <a:ea typeface="Inter"/>
                <a:cs typeface="Inter"/>
                <a:sym typeface="Inter"/>
              </a:rPr>
              <a:t>industrial courses </a:t>
            </a:r>
          </a:p>
          <a:p>
            <a:pPr algn="l">
              <a:lnSpc>
                <a:spcPts val="1529"/>
              </a:lnSpc>
            </a:pPr>
          </a:p>
        </p:txBody>
      </p:sp>
      <p:sp>
        <p:nvSpPr>
          <p:cNvPr name="TextBox 33" id="33"/>
          <p:cNvSpPr txBox="true"/>
          <p:nvPr/>
        </p:nvSpPr>
        <p:spPr>
          <a:xfrm rot="0">
            <a:off x="2892443" y="1294938"/>
            <a:ext cx="4907113" cy="342426"/>
          </a:xfrm>
          <a:prstGeom prst="rect">
            <a:avLst/>
          </a:prstGeom>
        </p:spPr>
        <p:txBody>
          <a:bodyPr anchor="t" rtlCol="false" tIns="0" lIns="0" bIns="0" rIns="0">
            <a:spAutoFit/>
          </a:bodyPr>
          <a:lstStyle/>
          <a:p>
            <a:pPr algn="ctr">
              <a:lnSpc>
                <a:spcPts val="2632"/>
              </a:lnSpc>
            </a:pPr>
            <a:r>
              <a:rPr lang="en-US" b="true" sz="2371" spc="23">
                <a:solidFill>
                  <a:srgbClr val="1E2052"/>
                </a:solidFill>
                <a:latin typeface="Playfair Display Bold"/>
                <a:ea typeface="Playfair Display Bold"/>
                <a:cs typeface="Playfair Display Bold"/>
                <a:sym typeface="Playfair Display Bold"/>
              </a:rPr>
              <a:t>SWOT ANALYSIS</a:t>
            </a:r>
          </a:p>
        </p:txBody>
      </p:sp>
      <p:sp>
        <p:nvSpPr>
          <p:cNvPr name="TextBox 34" id="34"/>
          <p:cNvSpPr txBox="true"/>
          <p:nvPr/>
        </p:nvSpPr>
        <p:spPr>
          <a:xfrm rot="0">
            <a:off x="736300" y="3845012"/>
            <a:ext cx="1554088" cy="203888"/>
          </a:xfrm>
          <a:prstGeom prst="rect">
            <a:avLst/>
          </a:prstGeom>
        </p:spPr>
        <p:txBody>
          <a:bodyPr anchor="t" rtlCol="false" tIns="0" lIns="0" bIns="0" rIns="0">
            <a:spAutoFit/>
          </a:bodyPr>
          <a:lstStyle/>
          <a:p>
            <a:pPr algn="ctr">
              <a:lnSpc>
                <a:spcPts val="1606"/>
              </a:lnSpc>
            </a:pPr>
            <a:r>
              <a:rPr lang="en-US" b="true" sz="1446" spc="14">
                <a:solidFill>
                  <a:srgbClr val="1E2052"/>
                </a:solidFill>
                <a:latin typeface="Playfair Display Bold"/>
                <a:ea typeface="Playfair Display Bold"/>
                <a:cs typeface="Playfair Display Bold"/>
                <a:sym typeface="Playfair Display Bold"/>
              </a:rPr>
              <a:t>Strenths</a:t>
            </a:r>
          </a:p>
        </p:txBody>
      </p:sp>
      <p:sp>
        <p:nvSpPr>
          <p:cNvPr name="TextBox 35" id="35"/>
          <p:cNvSpPr txBox="true"/>
          <p:nvPr/>
        </p:nvSpPr>
        <p:spPr>
          <a:xfrm rot="0">
            <a:off x="2574172" y="4551541"/>
            <a:ext cx="1663023" cy="203888"/>
          </a:xfrm>
          <a:prstGeom prst="rect">
            <a:avLst/>
          </a:prstGeom>
        </p:spPr>
        <p:txBody>
          <a:bodyPr anchor="t" rtlCol="false" tIns="0" lIns="0" bIns="0" rIns="0">
            <a:spAutoFit/>
          </a:bodyPr>
          <a:lstStyle/>
          <a:p>
            <a:pPr algn="ctr" marL="0" indent="0" lvl="0">
              <a:lnSpc>
                <a:spcPts val="1606"/>
              </a:lnSpc>
              <a:spcBef>
                <a:spcPct val="0"/>
              </a:spcBef>
            </a:pPr>
            <a:r>
              <a:rPr lang="en-US" b="true" sz="1446" spc="14">
                <a:solidFill>
                  <a:srgbClr val="1E2052"/>
                </a:solidFill>
                <a:latin typeface="Playfair Display Bold"/>
                <a:ea typeface="Playfair Display Bold"/>
                <a:cs typeface="Playfair Display Bold"/>
                <a:sym typeface="Playfair Display Bold"/>
              </a:rPr>
              <a:t>Opportunities</a:t>
            </a:r>
          </a:p>
        </p:txBody>
      </p:sp>
      <p:sp>
        <p:nvSpPr>
          <p:cNvPr name="TextBox 36" id="36"/>
          <p:cNvSpPr txBox="true"/>
          <p:nvPr/>
        </p:nvSpPr>
        <p:spPr>
          <a:xfrm rot="0">
            <a:off x="2519410" y="4999726"/>
            <a:ext cx="1761935" cy="1134825"/>
          </a:xfrm>
          <a:prstGeom prst="rect">
            <a:avLst/>
          </a:prstGeom>
        </p:spPr>
        <p:txBody>
          <a:bodyPr anchor="t" rtlCol="false" tIns="0" lIns="0" bIns="0" rIns="0">
            <a:spAutoFit/>
          </a:bodyPr>
          <a:lstStyle/>
          <a:p>
            <a:pPr algn="l" marL="223125" indent="-111562" lvl="1">
              <a:lnSpc>
                <a:spcPts val="1529"/>
              </a:lnSpc>
              <a:buFont typeface="Arial"/>
              <a:buChar char="•"/>
            </a:pPr>
            <a:r>
              <a:rPr lang="en-US" sz="1033" spc="10">
                <a:solidFill>
                  <a:srgbClr val="1E2052"/>
                </a:solidFill>
                <a:latin typeface="Inter"/>
                <a:ea typeface="Inter"/>
                <a:cs typeface="Inter"/>
                <a:sym typeface="Inter"/>
              </a:rPr>
              <a:t> </a:t>
            </a:r>
            <a:r>
              <a:rPr lang="en-US" sz="1033" spc="10">
                <a:solidFill>
                  <a:srgbClr val="1E2052"/>
                </a:solidFill>
                <a:latin typeface="Inter"/>
                <a:ea typeface="Inter"/>
                <a:cs typeface="Inter"/>
                <a:sym typeface="Inter"/>
              </a:rPr>
              <a:t>Market Expansion</a:t>
            </a:r>
          </a:p>
          <a:p>
            <a:pPr algn="l" marL="223125" indent="-111562" lvl="1">
              <a:lnSpc>
                <a:spcPts val="1529"/>
              </a:lnSpc>
              <a:buFont typeface="Arial"/>
              <a:buChar char="•"/>
            </a:pPr>
            <a:r>
              <a:rPr lang="en-US" sz="1033" spc="10">
                <a:solidFill>
                  <a:srgbClr val="1E2052"/>
                </a:solidFill>
                <a:latin typeface="Inter"/>
                <a:ea typeface="Inter"/>
                <a:cs typeface="Inter"/>
                <a:sym typeface="Inter"/>
              </a:rPr>
              <a:t>Digital Marketing</a:t>
            </a:r>
          </a:p>
          <a:p>
            <a:pPr algn="l" marL="223125" indent="-111562" lvl="1">
              <a:lnSpc>
                <a:spcPts val="1529"/>
              </a:lnSpc>
              <a:buFont typeface="Arial"/>
              <a:buChar char="•"/>
            </a:pPr>
            <a:r>
              <a:rPr lang="en-US" sz="1033" spc="10">
                <a:solidFill>
                  <a:srgbClr val="1E2052"/>
                </a:solidFill>
                <a:latin typeface="Inter"/>
                <a:ea typeface="Inter"/>
                <a:cs typeface="Inter"/>
                <a:sym typeface="Inter"/>
              </a:rPr>
              <a:t> Special Occasions</a:t>
            </a:r>
          </a:p>
          <a:p>
            <a:pPr algn="l" marL="223125" indent="-111562" lvl="1">
              <a:lnSpc>
                <a:spcPts val="1529"/>
              </a:lnSpc>
              <a:buFont typeface="Arial"/>
              <a:buChar char="•"/>
            </a:pPr>
            <a:r>
              <a:rPr lang="en-US" sz="1033" spc="10">
                <a:solidFill>
                  <a:srgbClr val="1E2052"/>
                </a:solidFill>
                <a:latin typeface="Inter"/>
                <a:ea typeface="Inter"/>
                <a:cs typeface="Inter"/>
                <a:sym typeface="Inter"/>
              </a:rPr>
              <a:t>growing community of people interested in their courses</a:t>
            </a:r>
          </a:p>
        </p:txBody>
      </p:sp>
      <p:sp>
        <p:nvSpPr>
          <p:cNvPr name="TextBox 37" id="37"/>
          <p:cNvSpPr txBox="true"/>
          <p:nvPr/>
        </p:nvSpPr>
        <p:spPr>
          <a:xfrm rot="0">
            <a:off x="6385179" y="4415086"/>
            <a:ext cx="1743951" cy="207038"/>
          </a:xfrm>
          <a:prstGeom prst="rect">
            <a:avLst/>
          </a:prstGeom>
        </p:spPr>
        <p:txBody>
          <a:bodyPr anchor="t" rtlCol="false" tIns="0" lIns="0" bIns="0" rIns="0">
            <a:spAutoFit/>
          </a:bodyPr>
          <a:lstStyle/>
          <a:p>
            <a:pPr algn="ctr" marL="0" indent="0" lvl="0">
              <a:lnSpc>
                <a:spcPts val="1606"/>
              </a:lnSpc>
              <a:spcBef>
                <a:spcPct val="0"/>
              </a:spcBef>
            </a:pPr>
            <a:r>
              <a:rPr lang="en-US" b="true" sz="1446" spc="14">
                <a:solidFill>
                  <a:srgbClr val="1E2052"/>
                </a:solidFill>
                <a:latin typeface="Playfair Display Bold"/>
                <a:ea typeface="Playfair Display Bold"/>
                <a:cs typeface="Playfair Display Bold"/>
                <a:sym typeface="Playfair Display Bold"/>
              </a:rPr>
              <a:t>Weaknesses</a:t>
            </a:r>
          </a:p>
        </p:txBody>
      </p:sp>
      <p:sp>
        <p:nvSpPr>
          <p:cNvPr name="TextBox 38" id="38"/>
          <p:cNvSpPr txBox="true"/>
          <p:nvPr/>
        </p:nvSpPr>
        <p:spPr>
          <a:xfrm rot="0">
            <a:off x="6328988" y="4627338"/>
            <a:ext cx="1764141" cy="2277825"/>
          </a:xfrm>
          <a:prstGeom prst="rect">
            <a:avLst/>
          </a:prstGeom>
        </p:spPr>
        <p:txBody>
          <a:bodyPr anchor="t" rtlCol="false" tIns="0" lIns="0" bIns="0" rIns="0">
            <a:spAutoFit/>
          </a:bodyPr>
          <a:lstStyle/>
          <a:p>
            <a:pPr algn="l">
              <a:lnSpc>
                <a:spcPts val="1529"/>
              </a:lnSpc>
            </a:pPr>
          </a:p>
          <a:p>
            <a:pPr algn="l" marL="223125" indent="-111562" lvl="1">
              <a:lnSpc>
                <a:spcPts val="1529"/>
              </a:lnSpc>
              <a:buFont typeface="Arial"/>
              <a:buChar char="•"/>
            </a:pPr>
            <a:r>
              <a:rPr lang="en-US" sz="1033" spc="10">
                <a:solidFill>
                  <a:srgbClr val="1E2052"/>
                </a:solidFill>
                <a:latin typeface="Inter"/>
                <a:ea typeface="Inter"/>
                <a:cs typeface="Inter"/>
                <a:sym typeface="Inter"/>
              </a:rPr>
              <a:t> Brand Awareness</a:t>
            </a:r>
          </a:p>
          <a:p>
            <a:pPr algn="l" marL="223125" indent="-111562" lvl="1">
              <a:lnSpc>
                <a:spcPts val="1529"/>
              </a:lnSpc>
              <a:buFont typeface="Arial"/>
              <a:buChar char="•"/>
            </a:pPr>
            <a:r>
              <a:rPr lang="en-US" sz="1033" spc="10">
                <a:solidFill>
                  <a:srgbClr val="1E2052"/>
                </a:solidFill>
                <a:latin typeface="Inter"/>
                <a:ea typeface="Inter"/>
                <a:cs typeface="Inter"/>
                <a:sym typeface="Inter"/>
              </a:rPr>
              <a:t>unupdated social media platforms</a:t>
            </a:r>
          </a:p>
          <a:p>
            <a:pPr algn="l" marL="223125" indent="-111562" lvl="1">
              <a:lnSpc>
                <a:spcPts val="1529"/>
              </a:lnSpc>
              <a:buFont typeface="Arial"/>
              <a:buChar char="•"/>
            </a:pPr>
            <a:r>
              <a:rPr lang="en-US" sz="1033" spc="10">
                <a:solidFill>
                  <a:srgbClr val="1E2052"/>
                </a:solidFill>
                <a:latin typeface="Inter"/>
                <a:ea typeface="Inter"/>
                <a:cs typeface="Inter"/>
                <a:sym typeface="Inter"/>
              </a:rPr>
              <a:t>Not focusing enough on the industry courses they provide</a:t>
            </a:r>
          </a:p>
          <a:p>
            <a:pPr algn="l" marL="223125" indent="-111562" lvl="1">
              <a:lnSpc>
                <a:spcPts val="1529"/>
              </a:lnSpc>
              <a:buFont typeface="Arial"/>
              <a:buChar char="•"/>
            </a:pPr>
            <a:r>
              <a:rPr lang="en-US" sz="1033" spc="10">
                <a:solidFill>
                  <a:srgbClr val="1E2052"/>
                </a:solidFill>
                <a:latin typeface="Inter"/>
                <a:ea typeface="Inter"/>
                <a:cs typeface="Inter"/>
                <a:sym typeface="Inter"/>
              </a:rPr>
              <a:t>gap time between product batches, which leaves followers waiting for new products</a:t>
            </a:r>
          </a:p>
          <a:p>
            <a:pPr algn="l">
              <a:lnSpc>
                <a:spcPts val="1529"/>
              </a:lnSpc>
            </a:pPr>
          </a:p>
        </p:txBody>
      </p:sp>
      <p:sp>
        <p:nvSpPr>
          <p:cNvPr name="TextBox 39" id="39"/>
          <p:cNvSpPr txBox="true"/>
          <p:nvPr/>
        </p:nvSpPr>
        <p:spPr>
          <a:xfrm rot="0">
            <a:off x="8291663" y="3845012"/>
            <a:ext cx="1702491" cy="203888"/>
          </a:xfrm>
          <a:prstGeom prst="rect">
            <a:avLst/>
          </a:prstGeom>
        </p:spPr>
        <p:txBody>
          <a:bodyPr anchor="t" rtlCol="false" tIns="0" lIns="0" bIns="0" rIns="0">
            <a:spAutoFit/>
          </a:bodyPr>
          <a:lstStyle/>
          <a:p>
            <a:pPr algn="ctr" marL="0" indent="0" lvl="0">
              <a:lnSpc>
                <a:spcPts val="1606"/>
              </a:lnSpc>
              <a:spcBef>
                <a:spcPct val="0"/>
              </a:spcBef>
            </a:pPr>
            <a:r>
              <a:rPr lang="en-US" b="true" sz="1446" spc="14">
                <a:solidFill>
                  <a:srgbClr val="1E2052"/>
                </a:solidFill>
                <a:latin typeface="Playfair Display Bold"/>
                <a:ea typeface="Playfair Display Bold"/>
                <a:cs typeface="Playfair Display Bold"/>
                <a:sym typeface="Playfair Display Bold"/>
              </a:rPr>
              <a:t>threats</a:t>
            </a:r>
          </a:p>
        </p:txBody>
      </p:sp>
      <p:sp>
        <p:nvSpPr>
          <p:cNvPr name="TextBox 40" id="40"/>
          <p:cNvSpPr txBox="true"/>
          <p:nvPr/>
        </p:nvSpPr>
        <p:spPr>
          <a:xfrm rot="0">
            <a:off x="8406814" y="4153703"/>
            <a:ext cx="1692647" cy="1134825"/>
          </a:xfrm>
          <a:prstGeom prst="rect">
            <a:avLst/>
          </a:prstGeom>
        </p:spPr>
        <p:txBody>
          <a:bodyPr anchor="t" rtlCol="false" tIns="0" lIns="0" bIns="0" rIns="0">
            <a:spAutoFit/>
          </a:bodyPr>
          <a:lstStyle/>
          <a:p>
            <a:pPr algn="l" marL="223125" indent="-111562" lvl="1">
              <a:lnSpc>
                <a:spcPts val="1529"/>
              </a:lnSpc>
              <a:buFont typeface="Arial"/>
              <a:buChar char="•"/>
            </a:pPr>
            <a:r>
              <a:rPr lang="en-US" sz="1033" spc="10">
                <a:solidFill>
                  <a:srgbClr val="1E2052"/>
                </a:solidFill>
                <a:latin typeface="Inter"/>
                <a:ea typeface="Inter"/>
                <a:cs typeface="Inter"/>
                <a:sym typeface="Inter"/>
              </a:rPr>
              <a:t>Competition</a:t>
            </a:r>
          </a:p>
          <a:p>
            <a:pPr algn="l" marL="223125" indent="-111562" lvl="1">
              <a:lnSpc>
                <a:spcPts val="1529"/>
              </a:lnSpc>
              <a:buFont typeface="Arial"/>
              <a:buChar char="•"/>
            </a:pPr>
            <a:r>
              <a:rPr lang="en-US" sz="1033" spc="10">
                <a:solidFill>
                  <a:srgbClr val="1E2052"/>
                </a:solidFill>
                <a:latin typeface="Inter"/>
                <a:ea typeface="Inter"/>
                <a:cs typeface="Inter"/>
                <a:sym typeface="Inter"/>
              </a:rPr>
              <a:t>Changing Tastes</a:t>
            </a:r>
          </a:p>
          <a:p>
            <a:pPr algn="l" marL="223125" indent="-111562" lvl="1">
              <a:lnSpc>
                <a:spcPts val="1529"/>
              </a:lnSpc>
              <a:buFont typeface="Arial"/>
              <a:buChar char="•"/>
            </a:pPr>
            <a:r>
              <a:rPr lang="en-US" sz="1033" spc="10">
                <a:solidFill>
                  <a:srgbClr val="1E2052"/>
                </a:solidFill>
                <a:latin typeface="Inter"/>
                <a:ea typeface="Inter"/>
                <a:cs typeface="Inter"/>
                <a:sym typeface="Inter"/>
              </a:rPr>
              <a:t>losing followers interest due to gab time between product batches</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12" r="-1069" b="-1512"/>
            </a:stretch>
          </a:blipFill>
        </p:spPr>
      </p:sp>
      <p:sp>
        <p:nvSpPr>
          <p:cNvPr name="AutoShape 3" id="3"/>
          <p:cNvSpPr/>
          <p:nvPr/>
        </p:nvSpPr>
        <p:spPr>
          <a:xfrm>
            <a:off x="1812543" y="499834"/>
            <a:ext cx="6306110" cy="70658"/>
          </a:xfrm>
          <a:prstGeom prst="line">
            <a:avLst/>
          </a:prstGeom>
          <a:ln cap="flat" w="28575">
            <a:solidFill>
              <a:srgbClr val="FFD568"/>
            </a:solidFill>
            <a:prstDash val="solid"/>
            <a:headEnd type="none" len="sm" w="sm"/>
            <a:tailEnd type="none" len="sm" w="sm"/>
          </a:ln>
        </p:spPr>
      </p:sp>
      <p:sp>
        <p:nvSpPr>
          <p:cNvPr name="AutoShape 4" id="4"/>
          <p:cNvSpPr/>
          <p:nvPr/>
        </p:nvSpPr>
        <p:spPr>
          <a:xfrm flipV="true">
            <a:off x="1827309" y="485069"/>
            <a:ext cx="0" cy="3657820"/>
          </a:xfrm>
          <a:prstGeom prst="line">
            <a:avLst/>
          </a:prstGeom>
          <a:ln cap="flat" w="28575">
            <a:solidFill>
              <a:srgbClr val="FFD568"/>
            </a:solidFill>
            <a:prstDash val="solid"/>
            <a:headEnd type="none" len="sm" w="sm"/>
            <a:tailEnd type="none" len="sm" w="sm"/>
          </a:ln>
        </p:spPr>
      </p:sp>
      <p:grpSp>
        <p:nvGrpSpPr>
          <p:cNvPr name="Group 5" id="5"/>
          <p:cNvGrpSpPr/>
          <p:nvPr/>
        </p:nvGrpSpPr>
        <p:grpSpPr>
          <a:xfrm rot="0">
            <a:off x="3171745" y="238035"/>
            <a:ext cx="4946908" cy="664916"/>
            <a:chOff x="0" y="0"/>
            <a:chExt cx="6954017" cy="934692"/>
          </a:xfrm>
        </p:grpSpPr>
        <p:sp>
          <p:nvSpPr>
            <p:cNvPr name="Freeform 6" id="6"/>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FFD568"/>
            </a:solidFill>
          </p:spPr>
        </p:sp>
      </p:grpSp>
      <p:grpSp>
        <p:nvGrpSpPr>
          <p:cNvPr name="Group 7" id="7"/>
          <p:cNvGrpSpPr/>
          <p:nvPr/>
        </p:nvGrpSpPr>
        <p:grpSpPr>
          <a:xfrm rot="0">
            <a:off x="626351" y="1721186"/>
            <a:ext cx="9634724" cy="5546342"/>
            <a:chOff x="0" y="0"/>
            <a:chExt cx="12936949" cy="7447307"/>
          </a:xfrm>
        </p:grpSpPr>
        <p:sp>
          <p:nvSpPr>
            <p:cNvPr name="Freeform 8" id="8"/>
            <p:cNvSpPr/>
            <p:nvPr/>
          </p:nvSpPr>
          <p:spPr>
            <a:xfrm flipH="false" flipV="false" rot="0">
              <a:off x="0" y="0"/>
              <a:ext cx="12936949" cy="7447307"/>
            </a:xfrm>
            <a:custGeom>
              <a:avLst/>
              <a:gdLst/>
              <a:ahLst/>
              <a:cxnLst/>
              <a:rect r="r" b="b" t="t" l="l"/>
              <a:pathLst>
                <a:path h="7447307" w="12936949">
                  <a:moveTo>
                    <a:pt x="12812489" y="7447307"/>
                  </a:moveTo>
                  <a:lnTo>
                    <a:pt x="124460" y="7447307"/>
                  </a:lnTo>
                  <a:cubicBezTo>
                    <a:pt x="55880" y="7447307"/>
                    <a:pt x="0" y="7391427"/>
                    <a:pt x="0" y="7322848"/>
                  </a:cubicBezTo>
                  <a:lnTo>
                    <a:pt x="0" y="124460"/>
                  </a:lnTo>
                  <a:cubicBezTo>
                    <a:pt x="0" y="55880"/>
                    <a:pt x="55880" y="0"/>
                    <a:pt x="124460" y="0"/>
                  </a:cubicBezTo>
                  <a:lnTo>
                    <a:pt x="12812489" y="0"/>
                  </a:lnTo>
                  <a:cubicBezTo>
                    <a:pt x="12881070" y="0"/>
                    <a:pt x="12936949" y="55880"/>
                    <a:pt x="12936949" y="124460"/>
                  </a:cubicBezTo>
                  <a:lnTo>
                    <a:pt x="12936949" y="7322848"/>
                  </a:lnTo>
                  <a:cubicBezTo>
                    <a:pt x="12936949" y="7391427"/>
                    <a:pt x="12881070" y="7447307"/>
                    <a:pt x="12812489" y="7447307"/>
                  </a:cubicBezTo>
                  <a:close/>
                </a:path>
              </a:pathLst>
            </a:custGeom>
            <a:solidFill>
              <a:srgbClr val="FFD568"/>
            </a:solidFill>
          </p:spPr>
        </p:sp>
      </p:grpSp>
      <p:grpSp>
        <p:nvGrpSpPr>
          <p:cNvPr name="Group 9" id="9"/>
          <p:cNvGrpSpPr/>
          <p:nvPr/>
        </p:nvGrpSpPr>
        <p:grpSpPr>
          <a:xfrm rot="0">
            <a:off x="-452985" y="6957284"/>
            <a:ext cx="1624795" cy="162479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11" id="11"/>
          <p:cNvSpPr/>
          <p:nvPr/>
        </p:nvSpPr>
        <p:spPr>
          <a:xfrm flipH="false" flipV="false" rot="0">
            <a:off x="-255575" y="5685288"/>
            <a:ext cx="1079351" cy="1399084"/>
          </a:xfrm>
          <a:custGeom>
            <a:avLst/>
            <a:gdLst/>
            <a:ahLst/>
            <a:cxnLst/>
            <a:rect r="r" b="b" t="t" l="l"/>
            <a:pathLst>
              <a:path h="1399084" w="1079351">
                <a:moveTo>
                  <a:pt x="0" y="0"/>
                </a:moveTo>
                <a:lnTo>
                  <a:pt x="1079352" y="0"/>
                </a:lnTo>
                <a:lnTo>
                  <a:pt x="1079352" y="1399084"/>
                </a:lnTo>
                <a:lnTo>
                  <a:pt x="0" y="13990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9851811" y="167723"/>
            <a:ext cx="2401278" cy="2396912"/>
          </a:xfrm>
          <a:custGeom>
            <a:avLst/>
            <a:gdLst/>
            <a:ahLst/>
            <a:cxnLst/>
            <a:rect r="r" b="b" t="t" l="l"/>
            <a:pathLst>
              <a:path h="2396912" w="2401278">
                <a:moveTo>
                  <a:pt x="0" y="0"/>
                </a:moveTo>
                <a:lnTo>
                  <a:pt x="2401278" y="0"/>
                </a:lnTo>
                <a:lnTo>
                  <a:pt x="2401278" y="2396911"/>
                </a:lnTo>
                <a:lnTo>
                  <a:pt x="0" y="23969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9354804" y="6629740"/>
            <a:ext cx="1812543" cy="1275577"/>
          </a:xfrm>
          <a:custGeom>
            <a:avLst/>
            <a:gdLst/>
            <a:ahLst/>
            <a:cxnLst/>
            <a:rect r="r" b="b" t="t" l="l"/>
            <a:pathLst>
              <a:path h="1275577" w="1812543">
                <a:moveTo>
                  <a:pt x="0" y="0"/>
                </a:moveTo>
                <a:lnTo>
                  <a:pt x="1812543" y="0"/>
                </a:lnTo>
                <a:lnTo>
                  <a:pt x="1812543" y="1275578"/>
                </a:lnTo>
                <a:lnTo>
                  <a:pt x="0" y="12755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789715" y="1035398"/>
            <a:ext cx="744989" cy="965674"/>
          </a:xfrm>
          <a:custGeom>
            <a:avLst/>
            <a:gdLst/>
            <a:ahLst/>
            <a:cxnLst/>
            <a:rect r="r" b="b" t="t" l="l"/>
            <a:pathLst>
              <a:path h="965674" w="744989">
                <a:moveTo>
                  <a:pt x="0" y="0"/>
                </a:moveTo>
                <a:lnTo>
                  <a:pt x="744988" y="0"/>
                </a:lnTo>
                <a:lnTo>
                  <a:pt x="744988" y="965674"/>
                </a:lnTo>
                <a:lnTo>
                  <a:pt x="0" y="965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889694" y="-351796"/>
            <a:ext cx="296806" cy="920327"/>
          </a:xfrm>
          <a:custGeom>
            <a:avLst/>
            <a:gdLst/>
            <a:ahLst/>
            <a:cxnLst/>
            <a:rect r="r" b="b" t="t" l="l"/>
            <a:pathLst>
              <a:path h="920327" w="296806">
                <a:moveTo>
                  <a:pt x="0" y="0"/>
                </a:moveTo>
                <a:lnTo>
                  <a:pt x="296805" y="0"/>
                </a:lnTo>
                <a:lnTo>
                  <a:pt x="296805" y="920327"/>
                </a:lnTo>
                <a:lnTo>
                  <a:pt x="0" y="9203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699616" y="975794"/>
            <a:ext cx="1891165" cy="795830"/>
          </a:xfrm>
          <a:custGeom>
            <a:avLst/>
            <a:gdLst/>
            <a:ahLst/>
            <a:cxnLst/>
            <a:rect r="r" b="b" t="t" l="l"/>
            <a:pathLst>
              <a:path h="795830" w="1891165">
                <a:moveTo>
                  <a:pt x="0" y="0"/>
                </a:moveTo>
                <a:lnTo>
                  <a:pt x="1891166" y="0"/>
                </a:lnTo>
                <a:lnTo>
                  <a:pt x="1891166" y="795830"/>
                </a:lnTo>
                <a:lnTo>
                  <a:pt x="0" y="795830"/>
                </a:lnTo>
                <a:lnTo>
                  <a:pt x="0" y="0"/>
                </a:lnTo>
                <a:close/>
              </a:path>
            </a:pathLst>
          </a:custGeom>
          <a:blipFill>
            <a:blip r:embed="rId11"/>
            <a:stretch>
              <a:fillRect l="0" t="-60226" r="0" b="-73667"/>
            </a:stretch>
          </a:blipFill>
        </p:spPr>
      </p:sp>
      <p:sp>
        <p:nvSpPr>
          <p:cNvPr name="Freeform 17" id="17"/>
          <p:cNvSpPr/>
          <p:nvPr/>
        </p:nvSpPr>
        <p:spPr>
          <a:xfrm flipH="false" flipV="false" rot="0">
            <a:off x="1125291" y="1133247"/>
            <a:ext cx="1404035" cy="1175880"/>
          </a:xfrm>
          <a:custGeom>
            <a:avLst/>
            <a:gdLst/>
            <a:ahLst/>
            <a:cxnLst/>
            <a:rect r="r" b="b" t="t" l="l"/>
            <a:pathLst>
              <a:path h="1175880" w="1404035">
                <a:moveTo>
                  <a:pt x="0" y="0"/>
                </a:moveTo>
                <a:lnTo>
                  <a:pt x="1404035" y="0"/>
                </a:lnTo>
                <a:lnTo>
                  <a:pt x="1404035" y="1175879"/>
                </a:lnTo>
                <a:lnTo>
                  <a:pt x="0" y="1175879"/>
                </a:lnTo>
                <a:lnTo>
                  <a:pt x="0" y="0"/>
                </a:lnTo>
                <a:close/>
              </a:path>
            </a:pathLst>
          </a:custGeom>
          <a:blipFill>
            <a:blip r:embed="rId12"/>
            <a:stretch>
              <a:fillRect l="0" t="0" r="0" b="0"/>
            </a:stretch>
          </a:blipFill>
        </p:spPr>
      </p:sp>
      <p:sp>
        <p:nvSpPr>
          <p:cNvPr name="TextBox 18" id="18"/>
          <p:cNvSpPr txBox="true"/>
          <p:nvPr/>
        </p:nvSpPr>
        <p:spPr>
          <a:xfrm rot="0">
            <a:off x="823777" y="2306989"/>
            <a:ext cx="9227700" cy="4813383"/>
          </a:xfrm>
          <a:prstGeom prst="rect">
            <a:avLst/>
          </a:prstGeom>
        </p:spPr>
        <p:txBody>
          <a:bodyPr anchor="t" rtlCol="false" tIns="0" lIns="0" bIns="0" rIns="0">
            <a:spAutoFit/>
          </a:bodyPr>
          <a:lstStyle/>
          <a:p>
            <a:pPr algn="l" marL="416908" indent="-208454" lvl="1">
              <a:lnSpc>
                <a:spcPts val="2857"/>
              </a:lnSpc>
              <a:buFont typeface="Arial"/>
              <a:buChar char="•"/>
            </a:pPr>
            <a:r>
              <a:rPr lang="en-US" sz="1931" spc="19">
                <a:solidFill>
                  <a:srgbClr val="1E2052"/>
                </a:solidFill>
                <a:latin typeface="Inter"/>
                <a:ea typeface="Inter"/>
                <a:cs typeface="Inter"/>
                <a:sym typeface="Inter"/>
              </a:rPr>
              <a:t>Product Quality:</a:t>
            </a:r>
          </a:p>
          <a:p>
            <a:pPr algn="l" marL="237489" indent="-118744" lvl="1">
              <a:lnSpc>
                <a:spcPts val="1627"/>
              </a:lnSpc>
              <a:buAutoNum type="arabicPeriod" startAt="1"/>
            </a:pPr>
            <a:r>
              <a:rPr lang="en-US" sz="1099" spc="10">
                <a:solidFill>
                  <a:srgbClr val="1E2052"/>
                </a:solidFill>
                <a:latin typeface="Inter"/>
                <a:ea typeface="Inter"/>
                <a:cs typeface="Inter"/>
                <a:sym typeface="Inter"/>
              </a:rPr>
              <a:t>Alex Land consistently delivers high-quality concrete decorative pieces, demonstrating durability and aesthetic appeal. This builds customer trust and encourages repeat purchases.</a:t>
            </a:r>
          </a:p>
          <a:p>
            <a:pPr algn="l" marL="237489" indent="-118744" lvl="1">
              <a:lnSpc>
                <a:spcPts val="1627"/>
              </a:lnSpc>
              <a:buAutoNum type="arabicPeriod" startAt="1"/>
            </a:pPr>
            <a:r>
              <a:rPr lang="en-US" sz="1099" spc="10">
                <a:solidFill>
                  <a:srgbClr val="1E2052"/>
                </a:solidFill>
                <a:latin typeface="Inter"/>
                <a:ea typeface="Inter"/>
                <a:cs typeface="Inter"/>
                <a:sym typeface="Inter"/>
              </a:rPr>
              <a:t>They emphasize the precise formulation and craftsmanship involved in each piece, highlighting the value proposition beyond mass-produced alternatives.</a:t>
            </a:r>
          </a:p>
          <a:p>
            <a:pPr algn="l" marL="416908" indent="-208454" lvl="1">
              <a:lnSpc>
                <a:spcPts val="2857"/>
              </a:lnSpc>
              <a:buFont typeface="Arial"/>
              <a:buChar char="•"/>
            </a:pPr>
            <a:r>
              <a:rPr lang="en-US" sz="1931" spc="19">
                <a:solidFill>
                  <a:srgbClr val="1E2052"/>
                </a:solidFill>
                <a:latin typeface="Inter"/>
                <a:ea typeface="Inter"/>
                <a:cs typeface="Inter"/>
                <a:sym typeface="Inter"/>
              </a:rPr>
              <a:t>Variety:</a:t>
            </a:r>
          </a:p>
          <a:p>
            <a:pPr algn="l" marL="237489" indent="-118744" lvl="1">
              <a:lnSpc>
                <a:spcPts val="1627"/>
              </a:lnSpc>
              <a:buAutoNum type="arabicPeriod" startAt="1"/>
            </a:pPr>
            <a:r>
              <a:rPr lang="en-US" sz="1099" spc="10">
                <a:solidFill>
                  <a:srgbClr val="1E2052"/>
                </a:solidFill>
                <a:latin typeface="Inter"/>
                <a:ea typeface="Inter"/>
                <a:cs typeface="Inter"/>
                <a:sym typeface="Inter"/>
              </a:rPr>
              <a:t>Alex Land offers a diverse range of concrete decorative pieces, catering to various styles and preferences. This allows them to attract a wider customer base.</a:t>
            </a:r>
          </a:p>
          <a:p>
            <a:pPr algn="l" marL="416908" indent="-208454" lvl="1">
              <a:lnSpc>
                <a:spcPts val="2857"/>
              </a:lnSpc>
              <a:buFont typeface="Arial"/>
              <a:buChar char="•"/>
            </a:pPr>
            <a:r>
              <a:rPr lang="en-US" sz="1931" spc="19">
                <a:solidFill>
                  <a:srgbClr val="1E2052"/>
                </a:solidFill>
                <a:latin typeface="Inter"/>
                <a:ea typeface="Inter"/>
                <a:cs typeface="Inter"/>
                <a:sym typeface="Inter"/>
              </a:rPr>
              <a:t> customization :</a:t>
            </a:r>
          </a:p>
          <a:p>
            <a:pPr algn="l" marL="237489" indent="-118744" lvl="1">
              <a:lnSpc>
                <a:spcPts val="1627"/>
              </a:lnSpc>
              <a:buAutoNum type="arabicPeriod" startAt="1"/>
            </a:pPr>
            <a:r>
              <a:rPr lang="en-US" sz="1099" spc="10">
                <a:solidFill>
                  <a:srgbClr val="1E2052"/>
                </a:solidFill>
                <a:latin typeface="Inter"/>
                <a:ea typeface="Inter"/>
                <a:cs typeface="Inter"/>
                <a:sym typeface="Inter"/>
              </a:rPr>
              <a:t>Alex Land provides customization options, allowing customers to personalize their concrete decorative pieces. This adds a unique selling point and enhances customer satisfaction. Customization may include personalized engravings, specific color requests, or tailored sizes, creating a bespoke experience.</a:t>
            </a:r>
          </a:p>
          <a:p>
            <a:pPr algn="l" marL="416908" indent="-208454" lvl="1">
              <a:lnSpc>
                <a:spcPts val="2857"/>
              </a:lnSpc>
              <a:buFont typeface="Arial"/>
              <a:buChar char="•"/>
            </a:pPr>
            <a:r>
              <a:rPr lang="en-US" sz="1931" spc="19">
                <a:solidFill>
                  <a:srgbClr val="1E2052"/>
                </a:solidFill>
                <a:latin typeface="Inter"/>
                <a:ea typeface="Inter"/>
                <a:cs typeface="Inter"/>
                <a:sym typeface="Inter"/>
              </a:rPr>
              <a:t>accessibility :</a:t>
            </a:r>
          </a:p>
          <a:p>
            <a:pPr algn="l" marL="237489" indent="-118744" lvl="1">
              <a:lnSpc>
                <a:spcPts val="1627"/>
              </a:lnSpc>
              <a:buAutoNum type="arabicPeriod" startAt="1"/>
            </a:pPr>
            <a:r>
              <a:rPr lang="en-US" sz="1099" spc="10">
                <a:solidFill>
                  <a:srgbClr val="1E2052"/>
                </a:solidFill>
                <a:latin typeface="Inter"/>
                <a:ea typeface="Inter"/>
                <a:cs typeface="Inter"/>
                <a:sym typeface="Inter"/>
              </a:rPr>
              <a:t>Alex Land offers multiple channels for customers to purchase their products, including in-store visits and nationwide shipping. The store visits will also help the customer see the product in real life and the variety of products, which will make them buy more products.</a:t>
            </a:r>
          </a:p>
          <a:p>
            <a:pPr algn="l" marL="416908" indent="-208454" lvl="1">
              <a:lnSpc>
                <a:spcPts val="2857"/>
              </a:lnSpc>
              <a:buFont typeface="Arial"/>
              <a:buChar char="•"/>
            </a:pPr>
            <a:r>
              <a:rPr lang="en-US" sz="1931" spc="19">
                <a:solidFill>
                  <a:srgbClr val="1E2052"/>
                </a:solidFill>
                <a:latin typeface="Inter"/>
                <a:ea typeface="Inter"/>
                <a:cs typeface="Inter"/>
                <a:sym typeface="Inter"/>
              </a:rPr>
              <a:t>industrial courses :</a:t>
            </a:r>
          </a:p>
          <a:p>
            <a:pPr algn="l" marL="237491" indent="-118745" lvl="1">
              <a:lnSpc>
                <a:spcPts val="1628"/>
              </a:lnSpc>
              <a:buAutoNum type="arabicPeriod" startAt="1"/>
            </a:pPr>
            <a:r>
              <a:rPr lang="en-US" sz="1100" spc="11">
                <a:solidFill>
                  <a:srgbClr val="1E2052"/>
                </a:solidFill>
                <a:latin typeface="Inter"/>
                <a:ea typeface="Inter"/>
                <a:cs typeface="Inter"/>
                <a:sym typeface="Inter"/>
              </a:rPr>
              <a:t>Alex Land offers comprehensive industrial courses on concrete decorative piece creation, covering everything from formulation to shaping.These courses provide valuable knowledge and skills, attracting individuals interested in learning the craft.</a:t>
            </a:r>
          </a:p>
          <a:p>
            <a:pPr algn="l">
              <a:lnSpc>
                <a:spcPts val="1628"/>
              </a:lnSpc>
            </a:pPr>
          </a:p>
        </p:txBody>
      </p:sp>
      <p:sp>
        <p:nvSpPr>
          <p:cNvPr name="TextBox 19" id="19"/>
          <p:cNvSpPr txBox="true"/>
          <p:nvPr/>
        </p:nvSpPr>
        <p:spPr>
          <a:xfrm rot="0">
            <a:off x="3191643" y="403984"/>
            <a:ext cx="4907113" cy="342426"/>
          </a:xfrm>
          <a:prstGeom prst="rect">
            <a:avLst/>
          </a:prstGeom>
        </p:spPr>
        <p:txBody>
          <a:bodyPr anchor="t" rtlCol="false" tIns="0" lIns="0" bIns="0" rIns="0">
            <a:spAutoFit/>
          </a:bodyPr>
          <a:lstStyle/>
          <a:p>
            <a:pPr algn="ctr">
              <a:lnSpc>
                <a:spcPts val="2632"/>
              </a:lnSpc>
            </a:pPr>
            <a:r>
              <a:rPr lang="en-US" b="true" sz="2371" spc="23">
                <a:solidFill>
                  <a:srgbClr val="1E2052"/>
                </a:solidFill>
                <a:latin typeface="Playfair Display Bold"/>
                <a:ea typeface="Playfair Display Bold"/>
                <a:cs typeface="Playfair Display Bold"/>
                <a:sym typeface="Playfair Display Bold"/>
              </a:rPr>
              <a:t>SWOT ANALYSIS</a:t>
            </a:r>
          </a:p>
        </p:txBody>
      </p:sp>
      <p:sp>
        <p:nvSpPr>
          <p:cNvPr name="TextBox 20" id="20"/>
          <p:cNvSpPr txBox="true"/>
          <p:nvPr/>
        </p:nvSpPr>
        <p:spPr>
          <a:xfrm rot="0">
            <a:off x="4598317" y="1885162"/>
            <a:ext cx="2093764" cy="404042"/>
          </a:xfrm>
          <a:prstGeom prst="rect">
            <a:avLst/>
          </a:prstGeom>
        </p:spPr>
        <p:txBody>
          <a:bodyPr anchor="t" rtlCol="false" tIns="0" lIns="0" bIns="0" rIns="0">
            <a:spAutoFit/>
          </a:bodyPr>
          <a:lstStyle/>
          <a:p>
            <a:pPr algn="ctr">
              <a:lnSpc>
                <a:spcPts val="3162"/>
              </a:lnSpc>
            </a:pPr>
            <a:r>
              <a:rPr lang="en-US" b="true" sz="2849" spc="28">
                <a:solidFill>
                  <a:srgbClr val="1E2052"/>
                </a:solidFill>
                <a:latin typeface="Playfair Display Bold"/>
                <a:ea typeface="Playfair Display Bold"/>
                <a:cs typeface="Playfair Display Bold"/>
                <a:sym typeface="Playfair Display Bold"/>
              </a:rPr>
              <a:t>Strengths</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692000" cy="7560000"/>
          </a:xfrm>
          <a:custGeom>
            <a:avLst/>
            <a:gdLst/>
            <a:ahLst/>
            <a:cxnLst/>
            <a:rect r="r" b="b" t="t" l="l"/>
            <a:pathLst>
              <a:path h="7560000" w="10692000">
                <a:moveTo>
                  <a:pt x="0" y="0"/>
                </a:moveTo>
                <a:lnTo>
                  <a:pt x="10692000" y="0"/>
                </a:lnTo>
                <a:lnTo>
                  <a:pt x="10692000" y="7560000"/>
                </a:lnTo>
                <a:lnTo>
                  <a:pt x="0" y="7560000"/>
                </a:lnTo>
                <a:lnTo>
                  <a:pt x="0" y="0"/>
                </a:lnTo>
                <a:close/>
              </a:path>
            </a:pathLst>
          </a:custGeom>
          <a:blipFill>
            <a:blip r:embed="rId2"/>
            <a:stretch>
              <a:fillRect l="-1069" t="-1512" r="-1069" b="-1512"/>
            </a:stretch>
          </a:blipFill>
        </p:spPr>
      </p:sp>
      <p:sp>
        <p:nvSpPr>
          <p:cNvPr name="AutoShape 3" id="3"/>
          <p:cNvSpPr/>
          <p:nvPr/>
        </p:nvSpPr>
        <p:spPr>
          <a:xfrm flipV="true">
            <a:off x="3425159" y="718563"/>
            <a:ext cx="0" cy="3657820"/>
          </a:xfrm>
          <a:prstGeom prst="line">
            <a:avLst/>
          </a:prstGeom>
          <a:ln cap="flat" w="28575">
            <a:solidFill>
              <a:srgbClr val="FFD568"/>
            </a:solidFill>
            <a:prstDash val="solid"/>
            <a:headEnd type="none" len="sm" w="sm"/>
            <a:tailEnd type="none" len="sm" w="sm"/>
          </a:ln>
        </p:spPr>
      </p:sp>
      <p:grpSp>
        <p:nvGrpSpPr>
          <p:cNvPr name="Group 4" id="4"/>
          <p:cNvGrpSpPr/>
          <p:nvPr/>
        </p:nvGrpSpPr>
        <p:grpSpPr>
          <a:xfrm rot="0">
            <a:off x="2853267" y="302650"/>
            <a:ext cx="4946908" cy="664916"/>
            <a:chOff x="0" y="0"/>
            <a:chExt cx="6954017" cy="934692"/>
          </a:xfrm>
        </p:grpSpPr>
        <p:sp>
          <p:nvSpPr>
            <p:cNvPr name="Freeform 5" id="5"/>
            <p:cNvSpPr/>
            <p:nvPr/>
          </p:nvSpPr>
          <p:spPr>
            <a:xfrm flipH="false" flipV="false" rot="0">
              <a:off x="0" y="0"/>
              <a:ext cx="6954017" cy="934692"/>
            </a:xfrm>
            <a:custGeom>
              <a:avLst/>
              <a:gdLst/>
              <a:ahLst/>
              <a:cxnLst/>
              <a:rect r="r" b="b" t="t" l="l"/>
              <a:pathLst>
                <a:path h="934692" w="6954017">
                  <a:moveTo>
                    <a:pt x="6829557" y="934692"/>
                  </a:moveTo>
                  <a:lnTo>
                    <a:pt x="124460" y="934692"/>
                  </a:lnTo>
                  <a:cubicBezTo>
                    <a:pt x="55880" y="934692"/>
                    <a:pt x="0" y="878812"/>
                    <a:pt x="0" y="810232"/>
                  </a:cubicBezTo>
                  <a:lnTo>
                    <a:pt x="0" y="124460"/>
                  </a:lnTo>
                  <a:cubicBezTo>
                    <a:pt x="0" y="55880"/>
                    <a:pt x="55880" y="0"/>
                    <a:pt x="124460" y="0"/>
                  </a:cubicBezTo>
                  <a:lnTo>
                    <a:pt x="6829557" y="0"/>
                  </a:lnTo>
                  <a:cubicBezTo>
                    <a:pt x="6898136" y="0"/>
                    <a:pt x="6954017" y="55880"/>
                    <a:pt x="6954017" y="124460"/>
                  </a:cubicBezTo>
                  <a:lnTo>
                    <a:pt x="6954017" y="810232"/>
                  </a:lnTo>
                  <a:cubicBezTo>
                    <a:pt x="6954017" y="878812"/>
                    <a:pt x="6898136" y="934692"/>
                    <a:pt x="6829557" y="934692"/>
                  </a:cubicBezTo>
                  <a:close/>
                </a:path>
              </a:pathLst>
            </a:custGeom>
            <a:solidFill>
              <a:srgbClr val="FFD568"/>
            </a:solidFill>
          </p:spPr>
        </p:sp>
      </p:grpSp>
      <p:grpSp>
        <p:nvGrpSpPr>
          <p:cNvPr name="Group 6" id="6"/>
          <p:cNvGrpSpPr/>
          <p:nvPr/>
        </p:nvGrpSpPr>
        <p:grpSpPr>
          <a:xfrm rot="0">
            <a:off x="359413" y="1781149"/>
            <a:ext cx="9901663" cy="5166291"/>
            <a:chOff x="0" y="0"/>
            <a:chExt cx="13295379" cy="6936996"/>
          </a:xfrm>
        </p:grpSpPr>
        <p:sp>
          <p:nvSpPr>
            <p:cNvPr name="Freeform 7" id="7"/>
            <p:cNvSpPr/>
            <p:nvPr/>
          </p:nvSpPr>
          <p:spPr>
            <a:xfrm flipH="false" flipV="false" rot="0">
              <a:off x="0" y="0"/>
              <a:ext cx="13295379" cy="6936996"/>
            </a:xfrm>
            <a:custGeom>
              <a:avLst/>
              <a:gdLst/>
              <a:ahLst/>
              <a:cxnLst/>
              <a:rect r="r" b="b" t="t" l="l"/>
              <a:pathLst>
                <a:path h="6936996" w="13295379">
                  <a:moveTo>
                    <a:pt x="13170919" y="6936996"/>
                  </a:moveTo>
                  <a:lnTo>
                    <a:pt x="124460" y="6936996"/>
                  </a:lnTo>
                  <a:cubicBezTo>
                    <a:pt x="55880" y="6936996"/>
                    <a:pt x="0" y="6881116"/>
                    <a:pt x="0" y="6812536"/>
                  </a:cubicBezTo>
                  <a:lnTo>
                    <a:pt x="0" y="124460"/>
                  </a:lnTo>
                  <a:cubicBezTo>
                    <a:pt x="0" y="55880"/>
                    <a:pt x="55880" y="0"/>
                    <a:pt x="124460" y="0"/>
                  </a:cubicBezTo>
                  <a:lnTo>
                    <a:pt x="13170920" y="0"/>
                  </a:lnTo>
                  <a:cubicBezTo>
                    <a:pt x="13239499" y="0"/>
                    <a:pt x="13295379" y="55880"/>
                    <a:pt x="13295379" y="124460"/>
                  </a:cubicBezTo>
                  <a:lnTo>
                    <a:pt x="13295379" y="6812536"/>
                  </a:lnTo>
                  <a:cubicBezTo>
                    <a:pt x="13295379" y="6881116"/>
                    <a:pt x="13239499" y="6936996"/>
                    <a:pt x="13170920" y="6936996"/>
                  </a:cubicBezTo>
                  <a:close/>
                </a:path>
              </a:pathLst>
            </a:custGeom>
            <a:solidFill>
              <a:srgbClr val="9CD5E1"/>
            </a:solidFill>
          </p:spPr>
        </p:sp>
      </p:grpSp>
      <p:grpSp>
        <p:nvGrpSpPr>
          <p:cNvPr name="Group 8" id="8"/>
          <p:cNvGrpSpPr/>
          <p:nvPr/>
        </p:nvGrpSpPr>
        <p:grpSpPr>
          <a:xfrm rot="0">
            <a:off x="-452985" y="6957284"/>
            <a:ext cx="1624795" cy="1624795"/>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8"/>
            </a:solidFill>
          </p:spPr>
        </p:sp>
      </p:grpSp>
      <p:sp>
        <p:nvSpPr>
          <p:cNvPr name="Freeform 10" id="10"/>
          <p:cNvSpPr/>
          <p:nvPr/>
        </p:nvSpPr>
        <p:spPr>
          <a:xfrm flipH="false" flipV="false" rot="0">
            <a:off x="-255575" y="5685288"/>
            <a:ext cx="1079351" cy="1399084"/>
          </a:xfrm>
          <a:custGeom>
            <a:avLst/>
            <a:gdLst/>
            <a:ahLst/>
            <a:cxnLst/>
            <a:rect r="r" b="b" t="t" l="l"/>
            <a:pathLst>
              <a:path h="1399084" w="1079351">
                <a:moveTo>
                  <a:pt x="0" y="0"/>
                </a:moveTo>
                <a:lnTo>
                  <a:pt x="1079352" y="0"/>
                </a:lnTo>
                <a:lnTo>
                  <a:pt x="1079352" y="1399084"/>
                </a:lnTo>
                <a:lnTo>
                  <a:pt x="0" y="13990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99199" y="-519577"/>
            <a:ext cx="1812543" cy="1275577"/>
          </a:xfrm>
          <a:custGeom>
            <a:avLst/>
            <a:gdLst/>
            <a:ahLst/>
            <a:cxnLst/>
            <a:rect r="r" b="b" t="t" l="l"/>
            <a:pathLst>
              <a:path h="1275577" w="1812543">
                <a:moveTo>
                  <a:pt x="0" y="0"/>
                </a:moveTo>
                <a:lnTo>
                  <a:pt x="1812543" y="0"/>
                </a:lnTo>
                <a:lnTo>
                  <a:pt x="1812543" y="1275577"/>
                </a:lnTo>
                <a:lnTo>
                  <a:pt x="0" y="1275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851811" y="167723"/>
            <a:ext cx="2401278" cy="2396912"/>
          </a:xfrm>
          <a:custGeom>
            <a:avLst/>
            <a:gdLst/>
            <a:ahLst/>
            <a:cxnLst/>
            <a:rect r="r" b="b" t="t" l="l"/>
            <a:pathLst>
              <a:path h="2396912" w="2401278">
                <a:moveTo>
                  <a:pt x="0" y="0"/>
                </a:moveTo>
                <a:lnTo>
                  <a:pt x="2401278" y="0"/>
                </a:lnTo>
                <a:lnTo>
                  <a:pt x="2401278" y="2396911"/>
                </a:lnTo>
                <a:lnTo>
                  <a:pt x="0" y="2396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8645925" y="6487276"/>
            <a:ext cx="296806" cy="920327"/>
          </a:xfrm>
          <a:custGeom>
            <a:avLst/>
            <a:gdLst/>
            <a:ahLst/>
            <a:cxnLst/>
            <a:rect r="r" b="b" t="t" l="l"/>
            <a:pathLst>
              <a:path h="920327" w="296806">
                <a:moveTo>
                  <a:pt x="0" y="0"/>
                </a:moveTo>
                <a:lnTo>
                  <a:pt x="296806" y="0"/>
                </a:lnTo>
                <a:lnTo>
                  <a:pt x="296806" y="920328"/>
                </a:lnTo>
                <a:lnTo>
                  <a:pt x="0" y="9203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9354804" y="6629740"/>
            <a:ext cx="1812543" cy="1275577"/>
          </a:xfrm>
          <a:custGeom>
            <a:avLst/>
            <a:gdLst/>
            <a:ahLst/>
            <a:cxnLst/>
            <a:rect r="r" b="b" t="t" l="l"/>
            <a:pathLst>
              <a:path h="1275577" w="1812543">
                <a:moveTo>
                  <a:pt x="0" y="0"/>
                </a:moveTo>
                <a:lnTo>
                  <a:pt x="1812543" y="0"/>
                </a:lnTo>
                <a:lnTo>
                  <a:pt x="1812543" y="1275578"/>
                </a:lnTo>
                <a:lnTo>
                  <a:pt x="0" y="1275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2471237" y="1100013"/>
            <a:ext cx="744989" cy="965674"/>
          </a:xfrm>
          <a:custGeom>
            <a:avLst/>
            <a:gdLst/>
            <a:ahLst/>
            <a:cxnLst/>
            <a:rect r="r" b="b" t="t" l="l"/>
            <a:pathLst>
              <a:path h="965674" w="744989">
                <a:moveTo>
                  <a:pt x="0" y="0"/>
                </a:moveTo>
                <a:lnTo>
                  <a:pt x="744988" y="0"/>
                </a:lnTo>
                <a:lnTo>
                  <a:pt x="744988" y="965674"/>
                </a:lnTo>
                <a:lnTo>
                  <a:pt x="0" y="965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889694" y="-351796"/>
            <a:ext cx="296806" cy="920327"/>
          </a:xfrm>
          <a:custGeom>
            <a:avLst/>
            <a:gdLst/>
            <a:ahLst/>
            <a:cxnLst/>
            <a:rect r="r" b="b" t="t" l="l"/>
            <a:pathLst>
              <a:path h="920327" w="296806">
                <a:moveTo>
                  <a:pt x="0" y="0"/>
                </a:moveTo>
                <a:lnTo>
                  <a:pt x="296805" y="0"/>
                </a:lnTo>
                <a:lnTo>
                  <a:pt x="296805" y="920327"/>
                </a:lnTo>
                <a:lnTo>
                  <a:pt x="0" y="9203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2785059" y="1366179"/>
            <a:ext cx="1280200" cy="1314711"/>
          </a:xfrm>
          <a:custGeom>
            <a:avLst/>
            <a:gdLst/>
            <a:ahLst/>
            <a:cxnLst/>
            <a:rect r="r" b="b" t="t" l="l"/>
            <a:pathLst>
              <a:path h="1314711" w="1280200">
                <a:moveTo>
                  <a:pt x="0" y="0"/>
                </a:moveTo>
                <a:lnTo>
                  <a:pt x="1280200" y="0"/>
                </a:lnTo>
                <a:lnTo>
                  <a:pt x="1280200" y="1314711"/>
                </a:lnTo>
                <a:lnTo>
                  <a:pt x="0" y="13147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2873165" y="468599"/>
            <a:ext cx="4907113" cy="342426"/>
          </a:xfrm>
          <a:prstGeom prst="rect">
            <a:avLst/>
          </a:prstGeom>
        </p:spPr>
        <p:txBody>
          <a:bodyPr anchor="t" rtlCol="false" tIns="0" lIns="0" bIns="0" rIns="0">
            <a:spAutoFit/>
          </a:bodyPr>
          <a:lstStyle/>
          <a:p>
            <a:pPr algn="ctr">
              <a:lnSpc>
                <a:spcPts val="2632"/>
              </a:lnSpc>
            </a:pPr>
            <a:r>
              <a:rPr lang="en-US" b="true" sz="2371" spc="23">
                <a:solidFill>
                  <a:srgbClr val="1E2052"/>
                </a:solidFill>
                <a:latin typeface="Playfair Display Bold"/>
                <a:ea typeface="Playfair Display Bold"/>
                <a:cs typeface="Playfair Display Bold"/>
                <a:sym typeface="Playfair Display Bold"/>
              </a:rPr>
              <a:t>SWOT ANALYSIS</a:t>
            </a:r>
          </a:p>
        </p:txBody>
      </p:sp>
      <p:sp>
        <p:nvSpPr>
          <p:cNvPr name="TextBox 19" id="19"/>
          <p:cNvSpPr txBox="true"/>
          <p:nvPr/>
        </p:nvSpPr>
        <p:spPr>
          <a:xfrm rot="0">
            <a:off x="732651" y="2709465"/>
            <a:ext cx="9226698" cy="2763749"/>
          </a:xfrm>
          <a:prstGeom prst="rect">
            <a:avLst/>
          </a:prstGeom>
        </p:spPr>
        <p:txBody>
          <a:bodyPr anchor="t" rtlCol="false" tIns="0" lIns="0" bIns="0" rIns="0">
            <a:spAutoFit/>
          </a:bodyPr>
          <a:lstStyle/>
          <a:p>
            <a:pPr algn="l" marL="416686" indent="-208343" lvl="1">
              <a:lnSpc>
                <a:spcPts val="2856"/>
              </a:lnSpc>
              <a:buFont typeface="Arial"/>
              <a:buChar char="•"/>
            </a:pPr>
            <a:r>
              <a:rPr lang="en-US" sz="1929" spc="19">
                <a:solidFill>
                  <a:srgbClr val="1E2052"/>
                </a:solidFill>
                <a:latin typeface="Inter"/>
                <a:ea typeface="Inter"/>
                <a:cs typeface="Inter"/>
                <a:sym typeface="Inter"/>
              </a:rPr>
              <a:t> </a:t>
            </a:r>
            <a:r>
              <a:rPr lang="en-US" sz="1929" spc="19">
                <a:solidFill>
                  <a:srgbClr val="1E2052"/>
                </a:solidFill>
                <a:latin typeface="Inter"/>
                <a:ea typeface="Inter"/>
                <a:cs typeface="Inter"/>
                <a:sym typeface="Inter"/>
              </a:rPr>
              <a:t>Market Expansion :</a:t>
            </a:r>
          </a:p>
          <a:p>
            <a:pPr algn="l" marL="259078" indent="-129539" lvl="1">
              <a:lnSpc>
                <a:spcPts val="1775"/>
              </a:lnSpc>
              <a:buAutoNum type="arabicPeriod" startAt="1"/>
            </a:pPr>
            <a:r>
              <a:rPr lang="en-US" sz="1199" spc="11">
                <a:solidFill>
                  <a:srgbClr val="1E2052"/>
                </a:solidFill>
                <a:latin typeface="Inter"/>
                <a:ea typeface="Inter"/>
                <a:cs typeface="Inter"/>
                <a:sym typeface="Inter"/>
              </a:rPr>
              <a:t>Alex Land can expand its market reach by targeting new customer segments and geographical areas.</a:t>
            </a:r>
          </a:p>
          <a:p>
            <a:pPr algn="l" marL="416686" indent="-208343" lvl="1">
              <a:lnSpc>
                <a:spcPts val="2856"/>
              </a:lnSpc>
              <a:buFont typeface="Arial"/>
              <a:buChar char="•"/>
            </a:pPr>
            <a:r>
              <a:rPr lang="en-US" sz="1929" spc="19">
                <a:solidFill>
                  <a:srgbClr val="1E2052"/>
                </a:solidFill>
                <a:latin typeface="Inter"/>
                <a:ea typeface="Inter"/>
                <a:cs typeface="Inter"/>
                <a:sym typeface="Inter"/>
              </a:rPr>
              <a:t>Digital Marketing :</a:t>
            </a:r>
          </a:p>
          <a:p>
            <a:pPr algn="l" marL="259078" indent="-129539" lvl="1">
              <a:lnSpc>
                <a:spcPts val="1775"/>
              </a:lnSpc>
              <a:buAutoNum type="arabicPeriod" startAt="1"/>
            </a:pPr>
            <a:r>
              <a:rPr lang="en-US" sz="1199" spc="11">
                <a:solidFill>
                  <a:srgbClr val="1E2052"/>
                </a:solidFill>
                <a:latin typeface="Inter"/>
                <a:ea typeface="Inter"/>
                <a:cs typeface="Inter"/>
                <a:sym typeface="Inter"/>
              </a:rPr>
              <a:t>Investing in digital marketing strategies, such as social media advertising can increase brand visibility and drive online sales.</a:t>
            </a:r>
          </a:p>
          <a:p>
            <a:pPr algn="l" marL="416686" indent="-208343" lvl="1">
              <a:lnSpc>
                <a:spcPts val="2856"/>
              </a:lnSpc>
              <a:buFont typeface="Arial"/>
              <a:buChar char="•"/>
            </a:pPr>
            <a:r>
              <a:rPr lang="en-US" sz="1929" spc="19">
                <a:solidFill>
                  <a:srgbClr val="1E2052"/>
                </a:solidFill>
                <a:latin typeface="Inter"/>
                <a:ea typeface="Inter"/>
                <a:cs typeface="Inter"/>
                <a:sym typeface="Inter"/>
              </a:rPr>
              <a:t> Special Occasions :</a:t>
            </a:r>
          </a:p>
          <a:p>
            <a:pPr algn="l" marL="259080" indent="-129540" lvl="1">
              <a:lnSpc>
                <a:spcPts val="1775"/>
              </a:lnSpc>
              <a:buAutoNum type="arabicPeriod" startAt="1"/>
            </a:pPr>
            <a:r>
              <a:rPr lang="en-US" sz="1200" spc="12">
                <a:solidFill>
                  <a:srgbClr val="1E2052"/>
                </a:solidFill>
                <a:latin typeface="Inter"/>
                <a:ea typeface="Inter"/>
                <a:cs typeface="Inter"/>
                <a:sym typeface="Inter"/>
              </a:rPr>
              <a:t>Offering gift sets and personalized items for special occasions can also enhance customer engagement.</a:t>
            </a:r>
          </a:p>
          <a:p>
            <a:pPr algn="l" marL="416686" indent="-208343" lvl="1">
              <a:lnSpc>
                <a:spcPts val="2856"/>
              </a:lnSpc>
              <a:buFont typeface="Arial"/>
              <a:buChar char="•"/>
            </a:pPr>
            <a:r>
              <a:rPr lang="en-US" sz="1929" spc="19">
                <a:solidFill>
                  <a:srgbClr val="1E2052"/>
                </a:solidFill>
                <a:latin typeface="Inter"/>
                <a:ea typeface="Inter"/>
                <a:cs typeface="Inter"/>
                <a:sym typeface="Inter"/>
              </a:rPr>
              <a:t>growing community of people interested in their courses :</a:t>
            </a:r>
          </a:p>
          <a:p>
            <a:pPr algn="l" marL="259080" indent="-129540" lvl="1">
              <a:lnSpc>
                <a:spcPts val="1775"/>
              </a:lnSpc>
              <a:buAutoNum type="arabicPeriod" startAt="1"/>
            </a:pPr>
            <a:r>
              <a:rPr lang="en-US" sz="1200" spc="12">
                <a:solidFill>
                  <a:srgbClr val="1E2052"/>
                </a:solidFill>
                <a:latin typeface="Inter"/>
                <a:ea typeface="Inter"/>
                <a:cs typeface="Inter"/>
                <a:sym typeface="Inter"/>
              </a:rPr>
              <a:t>Alex land has a great opportunity to grow this community by providing the courses they provide, and also creating a community on their social media platforms.</a:t>
            </a:r>
          </a:p>
        </p:txBody>
      </p:sp>
      <p:sp>
        <p:nvSpPr>
          <p:cNvPr name="Freeform 20" id="20"/>
          <p:cNvSpPr/>
          <p:nvPr/>
        </p:nvSpPr>
        <p:spPr>
          <a:xfrm flipH="false" flipV="false" rot="0">
            <a:off x="4400417" y="967565"/>
            <a:ext cx="1891165" cy="795830"/>
          </a:xfrm>
          <a:custGeom>
            <a:avLst/>
            <a:gdLst/>
            <a:ahLst/>
            <a:cxnLst/>
            <a:rect r="r" b="b" t="t" l="l"/>
            <a:pathLst>
              <a:path h="795830" w="1891165">
                <a:moveTo>
                  <a:pt x="0" y="0"/>
                </a:moveTo>
                <a:lnTo>
                  <a:pt x="1891166" y="0"/>
                </a:lnTo>
                <a:lnTo>
                  <a:pt x="1891166" y="795830"/>
                </a:lnTo>
                <a:lnTo>
                  <a:pt x="0" y="795830"/>
                </a:lnTo>
                <a:lnTo>
                  <a:pt x="0" y="0"/>
                </a:lnTo>
                <a:close/>
              </a:path>
            </a:pathLst>
          </a:custGeom>
          <a:blipFill>
            <a:blip r:embed="rId13"/>
            <a:stretch>
              <a:fillRect l="0" t="-60226" r="0" b="-73667"/>
            </a:stretch>
          </a:blipFill>
        </p:spPr>
      </p:sp>
      <p:sp>
        <p:nvSpPr>
          <p:cNvPr name="TextBox 21" id="21"/>
          <p:cNvSpPr txBox="true"/>
          <p:nvPr/>
        </p:nvSpPr>
        <p:spPr>
          <a:xfrm rot="0">
            <a:off x="4109060" y="1877953"/>
            <a:ext cx="2473880" cy="404042"/>
          </a:xfrm>
          <a:prstGeom prst="rect">
            <a:avLst/>
          </a:prstGeom>
        </p:spPr>
        <p:txBody>
          <a:bodyPr anchor="t" rtlCol="false" tIns="0" lIns="0" bIns="0" rIns="0">
            <a:spAutoFit/>
          </a:bodyPr>
          <a:lstStyle/>
          <a:p>
            <a:pPr algn="ctr">
              <a:lnSpc>
                <a:spcPts val="3162"/>
              </a:lnSpc>
            </a:pPr>
            <a:r>
              <a:rPr lang="en-US" b="true" sz="2849" spc="28">
                <a:solidFill>
                  <a:srgbClr val="1E2052"/>
                </a:solidFill>
                <a:latin typeface="Playfair Display Bold"/>
                <a:ea typeface="Playfair Display Bold"/>
                <a:cs typeface="Playfair Display Bold"/>
                <a:sym typeface="Playfair Display Bold"/>
              </a:rPr>
              <a:t>Opportunities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DAGcqgxGj48</dc:identifier>
  <dcterms:modified xsi:type="dcterms:W3CDTF">2011-08-01T06:04:30Z</dcterms:modified>
  <cp:revision>1</cp:revision>
  <dc:title>Alex zone pre final</dc:title>
</cp:coreProperties>
</file>